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Montserrat"/>
      <p:regular r:id="rId44"/>
      <p:bold r:id="rId45"/>
      <p:italic r:id="rId46"/>
      <p:boldItalic r:id="rId47"/>
    </p:embeddedFont>
    <p:embeddedFont>
      <p:font typeface="Montserrat Medium"/>
      <p:regular r:id="rId48"/>
      <p:bold r:id="rId49"/>
      <p:italic r:id="rId50"/>
      <p:boldItalic r:id="rId51"/>
    </p:embeddedFont>
    <p:embeddedFont>
      <p:font typeface="Montserrat Light"/>
      <p:regular r:id="rId52"/>
      <p:bold r:id="rId53"/>
      <p:italic r:id="rId54"/>
      <p:boldItalic r:id="rId55"/>
    </p:embeddedFont>
    <p:embeddedFont>
      <p:font typeface="Helvetica Neue"/>
      <p:regular r:id="rId56"/>
      <p:bold r:id="rId57"/>
      <p:italic r:id="rId58"/>
      <p:boldItalic r:id="rId59"/>
    </p:embeddedFont>
    <p:embeddedFont>
      <p:font typeface="Montserrat ExtraBold"/>
      <p:bold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Montserrat-regular.fntdata"/><Relationship Id="rId43" Type="http://schemas.openxmlformats.org/officeDocument/2006/relationships/slide" Target="slides/slide37.xml"/><Relationship Id="rId46" Type="http://schemas.openxmlformats.org/officeDocument/2006/relationships/font" Target="fonts/Montserrat-italic.fntdata"/><Relationship Id="rId45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Medium-regular.fntdata"/><Relationship Id="rId47" Type="http://schemas.openxmlformats.org/officeDocument/2006/relationships/font" Target="fonts/Montserrat-boldItalic.fntdata"/><Relationship Id="rId49" Type="http://schemas.openxmlformats.org/officeDocument/2006/relationships/font" Target="fonts/MontserratMedium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1" Type="http://schemas.openxmlformats.org/officeDocument/2006/relationships/font" Target="fonts/MontserratExtraBold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MontserratExtraBold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Medium-boldItalic.fntdata"/><Relationship Id="rId50" Type="http://schemas.openxmlformats.org/officeDocument/2006/relationships/font" Target="fonts/MontserratMedium-italic.fntdata"/><Relationship Id="rId53" Type="http://schemas.openxmlformats.org/officeDocument/2006/relationships/font" Target="fonts/MontserratLight-bold.fntdata"/><Relationship Id="rId52" Type="http://schemas.openxmlformats.org/officeDocument/2006/relationships/font" Target="fonts/MontserratLight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Light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Light-italic.fntdata"/><Relationship Id="rId13" Type="http://schemas.openxmlformats.org/officeDocument/2006/relationships/slide" Target="slides/slide7.xml"/><Relationship Id="rId57" Type="http://schemas.openxmlformats.org/officeDocument/2006/relationships/font" Target="fonts/HelveticaNeue-bold.fntdata"/><Relationship Id="rId12" Type="http://schemas.openxmlformats.org/officeDocument/2006/relationships/slide" Target="slides/slide6.xml"/><Relationship Id="rId56" Type="http://schemas.openxmlformats.org/officeDocument/2006/relationships/font" Target="fonts/HelveticaNeue-regular.fntdata"/><Relationship Id="rId15" Type="http://schemas.openxmlformats.org/officeDocument/2006/relationships/slide" Target="slides/slide9.xml"/><Relationship Id="rId59" Type="http://schemas.openxmlformats.org/officeDocument/2006/relationships/font" Target="fonts/HelveticaNeue-boldItalic.fntdata"/><Relationship Id="rId14" Type="http://schemas.openxmlformats.org/officeDocument/2006/relationships/slide" Target="slides/slide8.xml"/><Relationship Id="rId58" Type="http://schemas.openxmlformats.org/officeDocument/2006/relationships/font" Target="fonts/HelveticaNeue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c9e8ab16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3c9e8ab16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a1eab79b4_0_2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3aa1eab79b4_0_2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9e8ab160c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3c9e8ab160c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a5331b74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3ca5331b74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ca5331b74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ca5331b74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a5331b74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3ca5331b74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ca5331b74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ca5331b74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a5331b747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3ca5331b747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aa1eab79b4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aa1eab79b4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aa1eab79b4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aa1eab79b4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a1eab79b4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aa1eab79b4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9e8ab160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3c9e8ab160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aa1eab79b4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aa1eab79b4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aa1eab79b4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aa1eab79b4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aa1eab79b4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aa1eab79b4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aa1eab79b4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aa1eab79b4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aa1eab79b4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aa1eab79b4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aa1eab79b4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aa1eab79b4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aa1eab79b4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aa1eab79b4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aa1eab79b4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aa1eab79b4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ca5331b747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3ca5331b747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ca5331b747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ca5331b747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9e8ab160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3c9e8ab160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ca5331b747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3ca5331b747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ca5331b747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3ca5331b747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ce565383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ce565383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9541d0f45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39541d0f45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9541d0f455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g39541d0f455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9541d0f455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39541d0f455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9541d0f455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g39541d0f455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9541d0f455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39541d0f455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c9e8ab160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c9e8ab160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c9e8ab160c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3c9e8ab160c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a1eab79b4_0_2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g3aa1eab79b4_0_2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a1eab79b4_0_2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3aa1eab79b4_0_2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c9e8ab160c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3c9e8ab160c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a1eab79b4_0_2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g3aa1eab79b4_0_2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Foto" type="tx">
  <p:cSld name="TITLE_AND_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>
            <p:ph idx="2" type="pic"/>
          </p:nvPr>
        </p:nvSpPr>
        <p:spPr>
          <a:xfrm>
            <a:off x="-433387" y="-485775"/>
            <a:ext cx="10029900" cy="60072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452438" y="267176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452884" y="414801"/>
            <a:ext cx="82383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3" type="body"/>
          </p:nvPr>
        </p:nvSpPr>
        <p:spPr>
          <a:xfrm>
            <a:off x="452438" y="4353716"/>
            <a:ext cx="82392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Foto Alternativa">
  <p:cSld name="Título e Foto Alternativa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>
            <p:ph idx="2" type="pic"/>
          </p:nvPr>
        </p:nvSpPr>
        <p:spPr>
          <a:xfrm>
            <a:off x="4114800" y="-76200"/>
            <a:ext cx="4554300" cy="5300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452438" y="476250"/>
            <a:ext cx="3667200" cy="2205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452438" y="2647716"/>
            <a:ext cx="3667200" cy="20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4500562" y="4906962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Marcadores">
  <p:cSld name="Título e Marcadore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rcadores">
  <p:cSld name="Marcadore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idx="1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Marcadores e Foto">
  <p:cSld name="Título, Marcadores e Foto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452438" y="889861"/>
            <a:ext cx="3667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2" type="body"/>
          </p:nvPr>
        </p:nvSpPr>
        <p:spPr>
          <a:xfrm>
            <a:off x="452438" y="1593189"/>
            <a:ext cx="3667200" cy="30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1" name="Google Shape;81;p19"/>
          <p:cNvSpPr/>
          <p:nvPr>
            <p:ph idx="3" type="pic"/>
          </p:nvPr>
        </p:nvSpPr>
        <p:spPr>
          <a:xfrm>
            <a:off x="4572000" y="-152725"/>
            <a:ext cx="4093800" cy="54585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9"/>
          <p:cNvSpPr txBox="1"/>
          <p:nvPr>
            <p:ph type="title"/>
          </p:nvPr>
        </p:nvSpPr>
        <p:spPr>
          <a:xfrm>
            <a:off x="452438" y="404813"/>
            <a:ext cx="3667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ção">
  <p:cSld name="Seção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type="title"/>
          </p:nvPr>
        </p:nvSpPr>
        <p:spPr>
          <a:xfrm>
            <a:off x="452436" y="1700213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b="0"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4500562" y="4906962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enas Título">
  <p:cSld name="Apenas Título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2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claração">
  <p:cSld name="Declaração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idx="1" type="body"/>
          </p:nvPr>
        </p:nvSpPr>
        <p:spPr>
          <a:xfrm>
            <a:off x="452438" y="1845316"/>
            <a:ext cx="82392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to Principal">
  <p:cSld name="Fato Principal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idx="1" type="body"/>
          </p:nvPr>
        </p:nvSpPr>
        <p:spPr>
          <a:xfrm>
            <a:off x="452438" y="403473"/>
            <a:ext cx="8239200" cy="27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2" type="body"/>
          </p:nvPr>
        </p:nvSpPr>
        <p:spPr>
          <a:xfrm>
            <a:off x="452438" y="3098317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">
  <p:cSld name="Citação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idx="1" type="body"/>
          </p:nvPr>
        </p:nvSpPr>
        <p:spPr>
          <a:xfrm>
            <a:off x="911259" y="4003295"/>
            <a:ext cx="75750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2" type="body"/>
          </p:nvPr>
        </p:nvSpPr>
        <p:spPr>
          <a:xfrm>
            <a:off x="657721" y="1852447"/>
            <a:ext cx="7828500" cy="14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ês Fotos">
  <p:cSld name="Três Foto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/>
          <p:nvPr>
            <p:ph idx="2" type="pic"/>
          </p:nvPr>
        </p:nvSpPr>
        <p:spPr>
          <a:xfrm>
            <a:off x="5910263" y="381000"/>
            <a:ext cx="2789700" cy="2231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/>
          <p:nvPr>
            <p:ph idx="3" type="pic"/>
          </p:nvPr>
        </p:nvSpPr>
        <p:spPr>
          <a:xfrm>
            <a:off x="5062538" y="1491853"/>
            <a:ext cx="3914700" cy="45564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6"/>
          <p:cNvSpPr/>
          <p:nvPr>
            <p:ph idx="4" type="pic"/>
          </p:nvPr>
        </p:nvSpPr>
        <p:spPr>
          <a:xfrm>
            <a:off x="-52387" y="185738"/>
            <a:ext cx="6229500" cy="46719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6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>
            <p:ph idx="2" type="pic"/>
          </p:nvPr>
        </p:nvSpPr>
        <p:spPr>
          <a:xfrm>
            <a:off x="-500062" y="-2071687"/>
            <a:ext cx="10144200" cy="81153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>
  <p:cSld name="Em Branco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1" name="Google Shape;12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68300" lvl="0" marL="4572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8300" lvl="1" marL="9144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68300" lvl="2" marL="13716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68300" lvl="3" marL="18288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68300" lvl="4" marL="22860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8300" lvl="5" marL="27432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68300" lvl="6" marL="32004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68300" lvl="7" marL="36576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68300" lvl="8" marL="41148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3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5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Relationship Id="rId5" Type="http://schemas.openxmlformats.org/officeDocument/2006/relationships/image" Target="../media/image42.png"/><Relationship Id="rId6" Type="http://schemas.openxmlformats.org/officeDocument/2006/relationships/image" Target="../media/image46.png"/><Relationship Id="rId7" Type="http://schemas.openxmlformats.org/officeDocument/2006/relationships/image" Target="../media/image74.png"/><Relationship Id="rId8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8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5" Type="http://schemas.openxmlformats.org/officeDocument/2006/relationships/image" Target="../media/image12.png"/><Relationship Id="rId6" Type="http://schemas.openxmlformats.org/officeDocument/2006/relationships/image" Target="../media/image21.png"/><Relationship Id="rId7" Type="http://schemas.openxmlformats.org/officeDocument/2006/relationships/image" Target="../media/image60.png"/><Relationship Id="rId8" Type="http://schemas.openxmlformats.org/officeDocument/2006/relationships/image" Target="../media/image6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5" Type="http://schemas.openxmlformats.org/officeDocument/2006/relationships/image" Target="../media/image7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2.png"/><Relationship Id="rId4" Type="http://schemas.openxmlformats.org/officeDocument/2006/relationships/image" Target="../media/image77.png"/><Relationship Id="rId5" Type="http://schemas.openxmlformats.org/officeDocument/2006/relationships/hyperlink" Target="mailto:comunicacao@escoteiros.org.br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7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3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169700" cy="518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101823"/>
            <a:ext cx="9144003" cy="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1"/>
          <p:cNvSpPr txBox="1"/>
          <p:nvPr/>
        </p:nvSpPr>
        <p:spPr>
          <a:xfrm>
            <a:off x="726170" y="1854550"/>
            <a:ext cx="69009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VAMOS FALAR DE </a:t>
            </a:r>
            <a:endParaRPr b="0" i="0" sz="5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1" name="Google Shape;131;p31"/>
          <p:cNvSpPr/>
          <p:nvPr/>
        </p:nvSpPr>
        <p:spPr>
          <a:xfrm>
            <a:off x="843750" y="2787050"/>
            <a:ext cx="4484100" cy="738000"/>
          </a:xfrm>
          <a:prstGeom prst="roundRect">
            <a:avLst>
              <a:gd fmla="val 19994" name="adj"/>
            </a:avLst>
          </a:prstGeom>
          <a:solidFill>
            <a:srgbClr val="08BA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1"/>
          <p:cNvSpPr txBox="1"/>
          <p:nvPr/>
        </p:nvSpPr>
        <p:spPr>
          <a:xfrm>
            <a:off x="1009475" y="2761400"/>
            <a:ext cx="53469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ESCOTISMO</a:t>
            </a:r>
            <a:endParaRPr b="0" i="0" sz="5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3" name="Google Shape;133;p31" title="PNE - MARINA (6).png"/>
          <p:cNvPicPr preferRelativeResize="0"/>
          <p:nvPr/>
        </p:nvPicPr>
        <p:blipFill rotWithShape="1">
          <a:blip r:embed="rId6">
            <a:alphaModFix/>
          </a:blip>
          <a:srcRect b="10589" l="28692" r="27617" t="10209"/>
          <a:stretch/>
        </p:blipFill>
        <p:spPr>
          <a:xfrm>
            <a:off x="7897874" y="3653575"/>
            <a:ext cx="1010100" cy="12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ancheta 1 cópia 18.png" id="201" name="Google Shape;20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6275" y="3824651"/>
            <a:ext cx="864626" cy="116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1"/>
          <p:cNvPicPr preferRelativeResize="0"/>
          <p:nvPr/>
        </p:nvPicPr>
        <p:blipFill rotWithShape="1">
          <a:blip r:embed="rId4">
            <a:alphaModFix/>
          </a:blip>
          <a:srcRect b="0" l="0" r="0" t="17682"/>
          <a:stretch/>
        </p:blipFill>
        <p:spPr>
          <a:xfrm>
            <a:off x="1378588" y="750623"/>
            <a:ext cx="6386825" cy="43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44208">
            <a:off x="366375" y="1070975"/>
            <a:ext cx="939301" cy="123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 txBox="1"/>
          <p:nvPr/>
        </p:nvSpPr>
        <p:spPr>
          <a:xfrm>
            <a:off x="87025" y="0"/>
            <a:ext cx="9057000" cy="9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pt-BR" sz="3800">
                <a:solidFill>
                  <a:srgbClr val="005BB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MÉTODO EDUCATIVO ESCOTEIRO</a:t>
            </a:r>
            <a:endParaRPr sz="3800">
              <a:solidFill>
                <a:srgbClr val="005BB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2"/>
          <p:cNvSpPr txBox="1"/>
          <p:nvPr/>
        </p:nvSpPr>
        <p:spPr>
          <a:xfrm>
            <a:off x="1021550" y="1726925"/>
            <a:ext cx="68349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pt-BR" sz="6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ESCOTEIROS</a:t>
            </a:r>
            <a:endParaRPr b="0" i="0" sz="69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7" name="Google Shape;217;p42"/>
          <p:cNvSpPr txBox="1"/>
          <p:nvPr/>
        </p:nvSpPr>
        <p:spPr>
          <a:xfrm>
            <a:off x="1021550" y="2707975"/>
            <a:ext cx="72534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lang="pt-BR" sz="6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DO BRASIL</a:t>
            </a:r>
            <a:endParaRPr b="0" i="0" sz="69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/>
          <p:nvPr/>
        </p:nvSpPr>
        <p:spPr>
          <a:xfrm>
            <a:off x="4195150" y="576024"/>
            <a:ext cx="4509000" cy="3926700"/>
          </a:xfrm>
          <a:prstGeom prst="roundRect">
            <a:avLst>
              <a:gd fmla="val 3435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3"/>
          <p:cNvSpPr txBox="1"/>
          <p:nvPr/>
        </p:nvSpPr>
        <p:spPr>
          <a:xfrm>
            <a:off x="4413700" y="803238"/>
            <a:ext cx="40719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Única</a:t>
            </a:r>
            <a: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 instituição reconhecida pela World Organization of the Scout Movement (WOSM) para praticar escotismo no </a:t>
            </a:r>
            <a: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Brasil</a:t>
            </a:r>
            <a: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b="1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t/>
            </a:r>
            <a:endParaRPr b="1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Fundada em 1924, acompanhando o desejo de Baden-Powell de ver o senso de unidade entre diversos Grupo Escoteiros em cada país. </a:t>
            </a:r>
            <a:b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O Escotismo está presente em todo o território nacional brasileiro e congrega milhares de participantes no Brasil. </a:t>
            </a:r>
            <a:endParaRPr b="1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57175"/>
            <a:ext cx="9144003" cy="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3"/>
          <p:cNvSpPr/>
          <p:nvPr/>
        </p:nvSpPr>
        <p:spPr>
          <a:xfrm>
            <a:off x="4195150" y="585358"/>
            <a:ext cx="125400" cy="3926700"/>
          </a:xfrm>
          <a:prstGeom prst="roundRect">
            <a:avLst>
              <a:gd fmla="val 50000" name="adj"/>
            </a:avLst>
          </a:prstGeom>
          <a:solidFill>
            <a:srgbClr val="08BA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75" y="1114425"/>
            <a:ext cx="257175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4"/>
          <p:cNvPicPr preferRelativeResize="0"/>
          <p:nvPr/>
        </p:nvPicPr>
        <p:blipFill rotWithShape="1">
          <a:blip r:embed="rId3">
            <a:alphaModFix/>
          </a:blip>
          <a:srcRect b="-278" l="0" r="0" t="16004"/>
          <a:stretch/>
        </p:blipFill>
        <p:spPr>
          <a:xfrm>
            <a:off x="0" y="10874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4"/>
          <p:cNvSpPr/>
          <p:nvPr/>
        </p:nvSpPr>
        <p:spPr>
          <a:xfrm>
            <a:off x="617225" y="550025"/>
            <a:ext cx="5070000" cy="4239300"/>
          </a:xfrm>
          <a:prstGeom prst="roundRect">
            <a:avLst>
              <a:gd fmla="val 2369" name="adj"/>
            </a:avLst>
          </a:prstGeom>
          <a:solidFill>
            <a:srgbClr val="08BA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10367">
            <a:off x="7738680" y="383670"/>
            <a:ext cx="754243" cy="91075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4"/>
          <p:cNvSpPr txBox="1"/>
          <p:nvPr/>
        </p:nvSpPr>
        <p:spPr>
          <a:xfrm>
            <a:off x="854750" y="649475"/>
            <a:ext cx="44853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95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Escotismo só pode ser praticado no Brasil por pessoas físicas ou jurídicas autorizadas pela UEB, pelo Decreto nº 5.497, de 23 de julho de 1928, e o Decreto-Lei nº 8.828, de 24 de janeiro de 1946.</a:t>
            </a:r>
            <a:endParaRPr b="0" i="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44"/>
          <p:cNvSpPr txBox="1"/>
          <p:nvPr/>
        </p:nvSpPr>
        <p:spPr>
          <a:xfrm>
            <a:off x="854750" y="2110900"/>
            <a:ext cx="4979700" cy="26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Reconhecida como Instituição de educação </a:t>
            </a: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extraescolar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Órgão</a:t>
            </a: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máximo do Escotismo no Brasil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Cert. Internacional de Qualidade de Escotismo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Prêmio melhores ONGs 2020 e 2021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Melhor Ong de Educação de 2021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Selo Doar A+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Selo SESI ODS</a:t>
            </a: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2025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Selo Social </a:t>
            </a: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44"/>
          <p:cNvSpPr txBox="1"/>
          <p:nvPr/>
        </p:nvSpPr>
        <p:spPr>
          <a:xfrm>
            <a:off x="854750" y="1765825"/>
            <a:ext cx="3732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SOBRE A UEB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7" name="Google Shape;237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44228">
            <a:off x="7648905" y="3983205"/>
            <a:ext cx="716833" cy="938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5"/>
          <p:cNvPicPr preferRelativeResize="0"/>
          <p:nvPr/>
        </p:nvPicPr>
        <p:blipFill rotWithShape="1">
          <a:blip r:embed="rId3">
            <a:alphaModFix/>
          </a:blip>
          <a:srcRect b="0" l="0" r="1244" t="0"/>
          <a:stretch/>
        </p:blipFill>
        <p:spPr>
          <a:xfrm>
            <a:off x="3336725" y="3854575"/>
            <a:ext cx="5807273" cy="7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5"/>
          <p:cNvPicPr preferRelativeResize="0"/>
          <p:nvPr/>
        </p:nvPicPr>
        <p:blipFill rotWithShape="1">
          <a:blip r:embed="rId4">
            <a:alphaModFix/>
          </a:blip>
          <a:srcRect b="2416" l="16425" r="20883" t="18099"/>
          <a:stretch/>
        </p:blipFill>
        <p:spPr>
          <a:xfrm rot="10800000">
            <a:off x="500274" y="497084"/>
            <a:ext cx="2970326" cy="42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5"/>
          <p:cNvSpPr txBox="1"/>
          <p:nvPr/>
        </p:nvSpPr>
        <p:spPr>
          <a:xfrm>
            <a:off x="3702675" y="497075"/>
            <a:ext cx="5097900" cy="30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A Instituição está organizada em três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níveis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NACIONAL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 - Atua sobre todo território nacional </a:t>
            </a:r>
            <a:br>
              <a:rPr lang="pt-BR">
                <a:latin typeface="Montserrat"/>
                <a:ea typeface="Montserrat"/>
                <a:cs typeface="Montserrat"/>
                <a:sym typeface="Montserrat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REGIONAL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- Atuação sobre áreas geográficas, fixadas pelo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Conselho de Administração Nacional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(CAN)</a:t>
            </a:r>
            <a:br>
              <a:rPr lang="pt-BR">
                <a:latin typeface="Montserrat"/>
                <a:ea typeface="Montserrat"/>
                <a:cs typeface="Montserrat"/>
                <a:sym typeface="Montserrat"/>
              </a:rPr>
            </a:b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LOCAL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- Atua sobre os associados vinculados a Unidade Escoteira Local (Grupo Escoteiro ou Seção Escoteira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Autônoma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)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p45" title="20250723_084235.jpg"/>
          <p:cNvPicPr preferRelativeResize="0"/>
          <p:nvPr/>
        </p:nvPicPr>
        <p:blipFill rotWithShape="1">
          <a:blip r:embed="rId5">
            <a:alphaModFix/>
          </a:blip>
          <a:srcRect b="0" l="0" r="12633" t="0"/>
          <a:stretch/>
        </p:blipFill>
        <p:spPr>
          <a:xfrm>
            <a:off x="608027" y="497075"/>
            <a:ext cx="2754824" cy="42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5"/>
          <p:cNvSpPr txBox="1"/>
          <p:nvPr/>
        </p:nvSpPr>
        <p:spPr>
          <a:xfrm rot="-5400000">
            <a:off x="-69825" y="3734100"/>
            <a:ext cx="16452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Letícia Mayumi</a:t>
            </a:r>
            <a:endParaRPr b="0" i="0" sz="120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54200"/>
            <a:ext cx="9144003" cy="8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6"/>
          <p:cNvPicPr preferRelativeResize="0"/>
          <p:nvPr/>
        </p:nvPicPr>
        <p:blipFill rotWithShape="1">
          <a:blip r:embed="rId4">
            <a:alphaModFix/>
          </a:blip>
          <a:srcRect b="-2080" l="4010" r="2076" t="-1386"/>
          <a:stretch/>
        </p:blipFill>
        <p:spPr>
          <a:xfrm>
            <a:off x="0" y="1645825"/>
            <a:ext cx="9144003" cy="28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6"/>
          <p:cNvSpPr/>
          <p:nvPr/>
        </p:nvSpPr>
        <p:spPr>
          <a:xfrm>
            <a:off x="500275" y="1996250"/>
            <a:ext cx="3645000" cy="2004300"/>
          </a:xfrm>
          <a:prstGeom prst="roundRect">
            <a:avLst>
              <a:gd fmla="val 7712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6"/>
          <p:cNvSpPr/>
          <p:nvPr/>
        </p:nvSpPr>
        <p:spPr>
          <a:xfrm>
            <a:off x="4998850" y="2000000"/>
            <a:ext cx="3645000" cy="2238000"/>
          </a:xfrm>
          <a:prstGeom prst="roundRect">
            <a:avLst>
              <a:gd fmla="val 7712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6"/>
          <p:cNvSpPr txBox="1"/>
          <p:nvPr>
            <p:ph idx="4294967295" type="title"/>
          </p:nvPr>
        </p:nvSpPr>
        <p:spPr>
          <a:xfrm>
            <a:off x="500275" y="596100"/>
            <a:ext cx="650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02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UNIDADE ESCOTEIRA LOCAL</a:t>
            </a:r>
            <a:endParaRPr sz="302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6" name="Google Shape;256;p46"/>
          <p:cNvSpPr txBox="1"/>
          <p:nvPr/>
        </p:nvSpPr>
        <p:spPr>
          <a:xfrm>
            <a:off x="736575" y="2218800"/>
            <a:ext cx="3489300" cy="16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Pelo menos duas seções;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 20</a:t>
            </a: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associados;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Assembleia de grupo;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Diretoria;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Comissão fiscal;</a:t>
            </a:r>
            <a:endParaRPr b="0" i="0" sz="1600" u="none" cap="none" strike="noStrike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46"/>
          <p:cNvSpPr txBox="1"/>
          <p:nvPr/>
        </p:nvSpPr>
        <p:spPr>
          <a:xfrm>
            <a:off x="5065926" y="2100425"/>
            <a:ext cx="33612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Membros do mesmo ramo;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Mínimo 6 jovens; 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Pelo menos 2 escotistas; 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1A3F"/>
              </a:buClr>
              <a:buSzPts val="1600"/>
              <a:buFont typeface="Montserrat"/>
              <a:buChar char="-"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Conselho de pais;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46"/>
          <p:cNvSpPr txBox="1"/>
          <p:nvPr/>
        </p:nvSpPr>
        <p:spPr>
          <a:xfrm>
            <a:off x="579200" y="1168800"/>
            <a:ext cx="5575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rPr lang="pt-BR" sz="13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Organização local destinada a proporcionar a prática do Escotismo</a:t>
            </a:r>
            <a:endParaRPr b="0" i="0" sz="1300" u="none" cap="none" strike="noStrike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46"/>
          <p:cNvSpPr txBox="1"/>
          <p:nvPr/>
        </p:nvSpPr>
        <p:spPr>
          <a:xfrm>
            <a:off x="984477" y="1593938"/>
            <a:ext cx="2676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rPr b="1" lang="pt-BR" sz="19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GRUPO ESCOTEIRO</a:t>
            </a:r>
            <a:endParaRPr b="1" i="0" sz="1900" u="none" cap="none" strike="noStrike">
              <a:solidFill>
                <a:srgbClr val="08BA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6"/>
          <p:cNvSpPr txBox="1"/>
          <p:nvPr/>
        </p:nvSpPr>
        <p:spPr>
          <a:xfrm>
            <a:off x="5401603" y="1407344"/>
            <a:ext cx="2839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rPr b="1" lang="pt-BR" sz="19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SEÇÃO ESCOTEIRA </a:t>
            </a:r>
            <a:r>
              <a:rPr b="1" lang="pt-BR" sz="19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AUTÔNOMA</a:t>
            </a:r>
            <a:endParaRPr b="1" i="0" sz="1900" u="none" cap="none" strike="noStrike">
              <a:solidFill>
                <a:srgbClr val="08BA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46"/>
          <p:cNvSpPr txBox="1"/>
          <p:nvPr/>
        </p:nvSpPr>
        <p:spPr>
          <a:xfrm>
            <a:off x="5221249" y="3580900"/>
            <a:ext cx="33612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Para ramo </a:t>
            </a:r>
            <a:r>
              <a:rPr b="1"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PIONEIRO </a:t>
            </a:r>
            <a:b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600">
                <a:solidFill>
                  <a:srgbClr val="001A3F"/>
                </a:solidFill>
                <a:latin typeface="Montserrat"/>
                <a:ea typeface="Montserrat"/>
                <a:cs typeface="Montserrat"/>
                <a:sym typeface="Montserrat"/>
              </a:rPr>
              <a:t>- Mínimo 3 jovens e 1 Escotistas</a:t>
            </a:r>
            <a:endParaRPr sz="1600">
              <a:solidFill>
                <a:srgbClr val="001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8300" y="2375527"/>
            <a:ext cx="1087390" cy="131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7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7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7" title="PALESTRA INFORMATIVA 2025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8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8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8" title="PALESTRA INFORMATIVA 2025 (7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8"/>
          <p:cNvSpPr txBox="1"/>
          <p:nvPr/>
        </p:nvSpPr>
        <p:spPr>
          <a:xfrm>
            <a:off x="452425" y="576050"/>
            <a:ext cx="5925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F15A22"/>
                </a:solidFill>
                <a:latin typeface="Calibri"/>
                <a:ea typeface="Calibri"/>
                <a:cs typeface="Calibri"/>
                <a:sym typeface="Calibri"/>
              </a:rPr>
              <a:t>“Um território de Brincar, Aprender</a:t>
            </a:r>
            <a:endParaRPr b="1" sz="2800">
              <a:solidFill>
                <a:srgbClr val="F15A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F15A22"/>
                </a:solidFill>
                <a:latin typeface="Calibri"/>
                <a:ea typeface="Calibri"/>
                <a:cs typeface="Calibri"/>
                <a:sym typeface="Calibri"/>
              </a:rPr>
              <a:t>e Crescer Juntos”</a:t>
            </a:r>
            <a:endParaRPr b="1" sz="2800">
              <a:solidFill>
                <a:srgbClr val="F15A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8"/>
          <p:cNvSpPr txBox="1"/>
          <p:nvPr/>
        </p:nvSpPr>
        <p:spPr>
          <a:xfrm>
            <a:off x="390675" y="2048400"/>
            <a:ext cx="5925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  <a:t>Seção: </a:t>
            </a:r>
            <a:r>
              <a:rPr b="1" lang="pt-BR" sz="2300">
                <a:solidFill>
                  <a:srgbClr val="956338"/>
                </a:solidFill>
                <a:latin typeface="Calibri"/>
                <a:ea typeface="Calibri"/>
                <a:cs typeface="Calibri"/>
                <a:sym typeface="Calibri"/>
              </a:rPr>
              <a:t>Ninhada 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  <a:t>Idade: </a:t>
            </a:r>
            <a:r>
              <a:rPr b="1" lang="pt-BR" sz="2300">
                <a:solidFill>
                  <a:srgbClr val="956338"/>
                </a:solidFill>
                <a:latin typeface="Calibri"/>
                <a:ea typeface="Calibri"/>
                <a:cs typeface="Calibri"/>
                <a:sym typeface="Calibri"/>
              </a:rPr>
              <a:t>5 a 6 anos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  <a:t>Ênfase Educativa: </a:t>
            </a:r>
            <a:r>
              <a:rPr b="1" lang="pt-BR" sz="2300">
                <a:solidFill>
                  <a:srgbClr val="956338"/>
                </a:solidFill>
                <a:latin typeface="Calibri"/>
                <a:ea typeface="Calibri"/>
                <a:cs typeface="Calibri"/>
                <a:sym typeface="Calibri"/>
              </a:rPr>
              <a:t>Brincar e Aprender</a:t>
            </a:r>
            <a:endParaRPr b="1" sz="2300">
              <a:solidFill>
                <a:srgbClr val="9563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8"/>
          <p:cNvSpPr txBox="1"/>
          <p:nvPr/>
        </p:nvSpPr>
        <p:spPr>
          <a:xfrm>
            <a:off x="1937925" y="3962950"/>
            <a:ext cx="2830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rgbClr val="00B59D"/>
                </a:solidFill>
                <a:latin typeface="Calibri"/>
                <a:ea typeface="Calibri"/>
                <a:cs typeface="Calibri"/>
                <a:sym typeface="Calibri"/>
              </a:rPr>
              <a:t>Viver Juntos!</a:t>
            </a:r>
            <a:endParaRPr sz="2600">
              <a:solidFill>
                <a:srgbClr val="00B59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9" title="PALESTRA INFORMATIVA 2025 (6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0"/>
            <a:ext cx="91439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2"/>
          <p:cNvSpPr/>
          <p:nvPr/>
        </p:nvSpPr>
        <p:spPr>
          <a:xfrm>
            <a:off x="0" y="0"/>
            <a:ext cx="9158700" cy="5143500"/>
          </a:xfrm>
          <a:prstGeom prst="rect">
            <a:avLst/>
          </a:prstGeom>
          <a:solidFill>
            <a:srgbClr val="5D2B8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2" title="WOSM_2024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725" y="1216122"/>
            <a:ext cx="2711275" cy="27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2"/>
          <p:cNvSpPr txBox="1"/>
          <p:nvPr/>
        </p:nvSpPr>
        <p:spPr>
          <a:xfrm>
            <a:off x="3326425" y="1180425"/>
            <a:ext cx="5656500" cy="3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Escotismo é um movimento </a:t>
            </a: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ducacional de jovens e para jovens, sem vínculo a partidos políticos, voluntário, que conta </a:t>
            </a: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om a colaboração de adultos e valoriza a participação de pessoas de todas as origens sociais, etnias e credos. Com seu Propósito, seus Princípios e o Método Educativo Escoteiro, concebidos pelo Fundador Baden-Powell e adotados pela União dos Escoteiros do Brasil (UEB).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0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50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50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50" title="PALESTRA INFORMATIVA 2025 (1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0"/>
          <p:cNvSpPr txBox="1"/>
          <p:nvPr/>
        </p:nvSpPr>
        <p:spPr>
          <a:xfrm>
            <a:off x="452425" y="576050"/>
            <a:ext cx="5055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004A8F"/>
                </a:solidFill>
                <a:latin typeface="Calibri"/>
                <a:ea typeface="Calibri"/>
                <a:cs typeface="Calibri"/>
                <a:sym typeface="Calibri"/>
              </a:rPr>
              <a:t>“Ser Livre como os Lobos”</a:t>
            </a:r>
            <a:endParaRPr b="1" sz="3200">
              <a:solidFill>
                <a:srgbClr val="004A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50"/>
          <p:cNvSpPr txBox="1"/>
          <p:nvPr/>
        </p:nvSpPr>
        <p:spPr>
          <a:xfrm>
            <a:off x="390675" y="1776900"/>
            <a:ext cx="5925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FDB731"/>
                </a:solidFill>
                <a:latin typeface="Calibri"/>
                <a:ea typeface="Calibri"/>
                <a:cs typeface="Calibri"/>
                <a:sym typeface="Calibri"/>
              </a:rPr>
              <a:t>Seção:</a:t>
            </a:r>
            <a: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2300">
                <a:solidFill>
                  <a:srgbClr val="004A8F"/>
                </a:solidFill>
                <a:latin typeface="Calibri"/>
                <a:ea typeface="Calibri"/>
                <a:cs typeface="Calibri"/>
                <a:sym typeface="Calibri"/>
              </a:rPr>
              <a:t>Alcateia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FDB731"/>
                </a:solidFill>
                <a:latin typeface="Calibri"/>
                <a:ea typeface="Calibri"/>
                <a:cs typeface="Calibri"/>
                <a:sym typeface="Calibri"/>
              </a:rPr>
              <a:t>Idade:</a:t>
            </a:r>
            <a: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2300">
                <a:solidFill>
                  <a:srgbClr val="004A8F"/>
                </a:solidFill>
                <a:latin typeface="Calibri"/>
                <a:ea typeface="Calibri"/>
                <a:cs typeface="Calibri"/>
                <a:sym typeface="Calibri"/>
              </a:rPr>
              <a:t>6,5</a:t>
            </a:r>
            <a:r>
              <a:rPr b="1" lang="pt-BR" sz="2300">
                <a:solidFill>
                  <a:srgbClr val="004A8F"/>
                </a:solidFill>
                <a:latin typeface="Calibri"/>
                <a:ea typeface="Calibri"/>
                <a:cs typeface="Calibri"/>
                <a:sym typeface="Calibri"/>
              </a:rPr>
              <a:t> a 10 anos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FDB731"/>
                </a:solidFill>
                <a:latin typeface="Calibri"/>
                <a:ea typeface="Calibri"/>
                <a:cs typeface="Calibri"/>
                <a:sym typeface="Calibri"/>
              </a:rPr>
              <a:t>Ênfase Educativa:</a:t>
            </a:r>
            <a: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2300">
                <a:solidFill>
                  <a:srgbClr val="004A8F"/>
                </a:solidFill>
                <a:latin typeface="Calibri"/>
                <a:ea typeface="Calibri"/>
                <a:cs typeface="Calibri"/>
                <a:sym typeface="Calibri"/>
              </a:rPr>
              <a:t>Socialização, Experiência e Imaginação</a:t>
            </a:r>
            <a:endParaRPr b="1" sz="2300">
              <a:solidFill>
                <a:srgbClr val="004A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0"/>
          <p:cNvSpPr txBox="1"/>
          <p:nvPr/>
        </p:nvSpPr>
        <p:spPr>
          <a:xfrm>
            <a:off x="1492125" y="3962950"/>
            <a:ext cx="3722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rgbClr val="FDB731"/>
                </a:solidFill>
                <a:latin typeface="Calibri"/>
                <a:ea typeface="Calibri"/>
                <a:cs typeface="Calibri"/>
                <a:sym typeface="Calibri"/>
              </a:rPr>
              <a:t>Melhor </a:t>
            </a:r>
            <a:r>
              <a:rPr b="1" lang="pt-BR" sz="3500">
                <a:solidFill>
                  <a:srgbClr val="FDB731"/>
                </a:solidFill>
                <a:latin typeface="Calibri"/>
                <a:ea typeface="Calibri"/>
                <a:cs typeface="Calibri"/>
                <a:sym typeface="Calibri"/>
              </a:rPr>
              <a:t>Possível!</a:t>
            </a:r>
            <a:endParaRPr sz="2600">
              <a:solidFill>
                <a:srgbClr val="FDB73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51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51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51" title="PALESTRA INFORMATIVA 2025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2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2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2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52" title="PALESTRA INFORMATIVA 2025 (9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2"/>
          <p:cNvSpPr txBox="1"/>
          <p:nvPr/>
        </p:nvSpPr>
        <p:spPr>
          <a:xfrm>
            <a:off x="390675" y="576050"/>
            <a:ext cx="574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“Descobrir novos territórios com um Grupo de Amigos”</a:t>
            </a:r>
            <a:endParaRPr b="1" sz="3000">
              <a:solidFill>
                <a:srgbClr val="00582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52"/>
          <p:cNvSpPr txBox="1"/>
          <p:nvPr/>
        </p:nvSpPr>
        <p:spPr>
          <a:xfrm>
            <a:off x="390675" y="2048400"/>
            <a:ext cx="5925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8CC63F"/>
                </a:solidFill>
                <a:latin typeface="Calibri"/>
                <a:ea typeface="Calibri"/>
                <a:cs typeface="Calibri"/>
                <a:sym typeface="Calibri"/>
              </a:rPr>
              <a:t>Seção: </a:t>
            </a:r>
            <a:r>
              <a:rPr b="1" lang="pt-BR" sz="2300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Tropa Escoteira</a:t>
            </a:r>
            <a:r>
              <a:rPr b="1" lang="pt-BR" sz="2300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8CC63F"/>
                </a:solidFill>
                <a:latin typeface="Calibri"/>
                <a:ea typeface="Calibri"/>
                <a:cs typeface="Calibri"/>
                <a:sym typeface="Calibri"/>
              </a:rPr>
              <a:t>Idade: </a:t>
            </a:r>
            <a:r>
              <a:rPr b="1" lang="pt-BR" sz="2300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b="1" lang="pt-BR" sz="2300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 a 14 anos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8CC63F"/>
                </a:solidFill>
                <a:latin typeface="Calibri"/>
                <a:ea typeface="Calibri"/>
                <a:cs typeface="Calibri"/>
                <a:sym typeface="Calibri"/>
              </a:rPr>
              <a:t>Ênfase Educativa: </a:t>
            </a:r>
            <a:r>
              <a:rPr b="1" lang="pt-BR" sz="2300">
                <a:solidFill>
                  <a:srgbClr val="005825"/>
                </a:solidFill>
                <a:latin typeface="Calibri"/>
                <a:ea typeface="Calibri"/>
                <a:cs typeface="Calibri"/>
                <a:sym typeface="Calibri"/>
              </a:rPr>
              <a:t>Autonomia, Descoberta e Vida em Equipe</a:t>
            </a:r>
            <a:endParaRPr b="1" sz="2300">
              <a:solidFill>
                <a:srgbClr val="00582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52"/>
          <p:cNvSpPr txBox="1"/>
          <p:nvPr/>
        </p:nvSpPr>
        <p:spPr>
          <a:xfrm>
            <a:off x="1628175" y="3962950"/>
            <a:ext cx="3450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rgbClr val="8CC63F"/>
                </a:solidFill>
                <a:latin typeface="Calibri"/>
                <a:ea typeface="Calibri"/>
                <a:cs typeface="Calibri"/>
                <a:sym typeface="Calibri"/>
              </a:rPr>
              <a:t>Sempre Alerta!</a:t>
            </a:r>
            <a:endParaRPr sz="2600">
              <a:solidFill>
                <a:srgbClr val="8CC63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3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53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3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53" title="PALESTRA INFORMATIVA 2025 (4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4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4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4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54" title="PALESTRA INFORMATIVA 2025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4"/>
          <p:cNvSpPr txBox="1"/>
          <p:nvPr/>
        </p:nvSpPr>
        <p:spPr>
          <a:xfrm>
            <a:off x="452425" y="576050"/>
            <a:ext cx="5679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A9143D"/>
                </a:solidFill>
                <a:latin typeface="Calibri"/>
                <a:ea typeface="Calibri"/>
                <a:cs typeface="Calibri"/>
                <a:sym typeface="Calibri"/>
              </a:rPr>
              <a:t>“Viver aventuras, Superar desafios”</a:t>
            </a:r>
            <a:endParaRPr b="1" sz="3200">
              <a:solidFill>
                <a:srgbClr val="A91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4"/>
          <p:cNvSpPr txBox="1"/>
          <p:nvPr/>
        </p:nvSpPr>
        <p:spPr>
          <a:xfrm>
            <a:off x="390675" y="2048400"/>
            <a:ext cx="5925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00A6E5"/>
                </a:solidFill>
                <a:latin typeface="Calibri"/>
                <a:ea typeface="Calibri"/>
                <a:cs typeface="Calibri"/>
                <a:sym typeface="Calibri"/>
              </a:rPr>
              <a:t>Seção: </a:t>
            </a:r>
            <a:r>
              <a:rPr b="1" lang="pt-BR" sz="2300">
                <a:solidFill>
                  <a:srgbClr val="A9143D"/>
                </a:solidFill>
                <a:latin typeface="Calibri"/>
                <a:ea typeface="Calibri"/>
                <a:cs typeface="Calibri"/>
                <a:sym typeface="Calibri"/>
              </a:rPr>
              <a:t>Tropa Sênior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00A6E5"/>
                </a:solidFill>
                <a:latin typeface="Calibri"/>
                <a:ea typeface="Calibri"/>
                <a:cs typeface="Calibri"/>
                <a:sym typeface="Calibri"/>
              </a:rPr>
              <a:t>Idade: </a:t>
            </a:r>
            <a:r>
              <a:rPr b="1" lang="pt-BR" sz="2300">
                <a:solidFill>
                  <a:srgbClr val="A9143D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b="1" lang="pt-BR" sz="2300">
                <a:solidFill>
                  <a:srgbClr val="A9143D"/>
                </a:solidFill>
                <a:latin typeface="Calibri"/>
                <a:ea typeface="Calibri"/>
                <a:cs typeface="Calibri"/>
                <a:sym typeface="Calibri"/>
              </a:rPr>
              <a:t> a 17 anos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00A6E5"/>
                </a:solidFill>
                <a:latin typeface="Calibri"/>
                <a:ea typeface="Calibri"/>
                <a:cs typeface="Calibri"/>
                <a:sym typeface="Calibri"/>
              </a:rPr>
              <a:t>Ênfase Educativa:</a:t>
            </a:r>
            <a: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2300">
                <a:solidFill>
                  <a:srgbClr val="A9143D"/>
                </a:solidFill>
                <a:latin typeface="Calibri"/>
                <a:ea typeface="Calibri"/>
                <a:cs typeface="Calibri"/>
                <a:sym typeface="Calibri"/>
              </a:rPr>
              <a:t>Autoconhecimento, Identidade, Aprimoramento</a:t>
            </a:r>
            <a:endParaRPr b="1" sz="2300">
              <a:solidFill>
                <a:srgbClr val="A91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4"/>
          <p:cNvSpPr txBox="1"/>
          <p:nvPr/>
        </p:nvSpPr>
        <p:spPr>
          <a:xfrm>
            <a:off x="1937925" y="3962950"/>
            <a:ext cx="3366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rgbClr val="005AAB"/>
                </a:solidFill>
                <a:latin typeface="Calibri"/>
                <a:ea typeface="Calibri"/>
                <a:cs typeface="Calibri"/>
                <a:sym typeface="Calibri"/>
              </a:rPr>
              <a:t>Sempre Alerta!</a:t>
            </a:r>
            <a:endParaRPr sz="2600">
              <a:solidFill>
                <a:srgbClr val="005AAB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5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5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55" title="PALESTRA INFORMATIVA 2025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6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6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56" title="PALESTRA INFORMATIVA 2025 (1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6"/>
          <p:cNvSpPr txBox="1"/>
          <p:nvPr/>
        </p:nvSpPr>
        <p:spPr>
          <a:xfrm>
            <a:off x="206875" y="576050"/>
            <a:ext cx="592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ED1C24"/>
                </a:solidFill>
                <a:latin typeface="Calibri"/>
                <a:ea typeface="Calibri"/>
                <a:cs typeface="Calibri"/>
                <a:sym typeface="Calibri"/>
              </a:rPr>
              <a:t>“Explorar o Mundo, Ampliar Horizontes”</a:t>
            </a:r>
            <a:endParaRPr b="1" sz="3200">
              <a:solidFill>
                <a:srgbClr val="ED1C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6"/>
          <p:cNvSpPr txBox="1"/>
          <p:nvPr/>
        </p:nvSpPr>
        <p:spPr>
          <a:xfrm>
            <a:off x="390675" y="2048400"/>
            <a:ext cx="5925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524FA2"/>
                </a:solidFill>
                <a:latin typeface="Calibri"/>
                <a:ea typeface="Calibri"/>
                <a:cs typeface="Calibri"/>
                <a:sym typeface="Calibri"/>
              </a:rPr>
              <a:t>Seção: </a:t>
            </a:r>
            <a:r>
              <a:rPr b="1" lang="pt-BR" sz="2300">
                <a:solidFill>
                  <a:srgbClr val="ED1C24"/>
                </a:solidFill>
                <a:latin typeface="Calibri"/>
                <a:ea typeface="Calibri"/>
                <a:cs typeface="Calibri"/>
                <a:sym typeface="Calibri"/>
              </a:rPr>
              <a:t>Clã Pioneiro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524FA2"/>
                </a:solidFill>
                <a:latin typeface="Calibri"/>
                <a:ea typeface="Calibri"/>
                <a:cs typeface="Calibri"/>
                <a:sym typeface="Calibri"/>
              </a:rPr>
              <a:t>Idade: </a:t>
            </a:r>
            <a:r>
              <a:rPr b="1" lang="pt-BR" sz="2300">
                <a:solidFill>
                  <a:srgbClr val="ED1C24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b="1" lang="pt-BR" sz="2300">
                <a:solidFill>
                  <a:srgbClr val="ED1C24"/>
                </a:solidFill>
                <a:latin typeface="Calibri"/>
                <a:ea typeface="Calibri"/>
                <a:cs typeface="Calibri"/>
                <a:sym typeface="Calibri"/>
              </a:rPr>
              <a:t> a 22 anos (incompletos)</a:t>
            </a:r>
            <a:br>
              <a:rPr b="1" lang="pt-BR" sz="2300">
                <a:solidFill>
                  <a:srgbClr val="F8941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2300">
                <a:solidFill>
                  <a:srgbClr val="524FA2"/>
                </a:solidFill>
                <a:latin typeface="Calibri"/>
                <a:ea typeface="Calibri"/>
                <a:cs typeface="Calibri"/>
                <a:sym typeface="Calibri"/>
              </a:rPr>
              <a:t>Ênfase Educativa: </a:t>
            </a:r>
            <a:r>
              <a:rPr b="1" lang="pt-BR" sz="2300">
                <a:solidFill>
                  <a:srgbClr val="ED1C24"/>
                </a:solidFill>
                <a:latin typeface="Calibri"/>
                <a:ea typeface="Calibri"/>
                <a:cs typeface="Calibri"/>
                <a:sym typeface="Calibri"/>
              </a:rPr>
              <a:t>Projeto de vida, Cidadania, Visão do mundo.</a:t>
            </a:r>
            <a:endParaRPr b="1" sz="2300">
              <a:solidFill>
                <a:srgbClr val="ED1C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6"/>
          <p:cNvSpPr txBox="1"/>
          <p:nvPr/>
        </p:nvSpPr>
        <p:spPr>
          <a:xfrm>
            <a:off x="2323675" y="3951850"/>
            <a:ext cx="169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rgbClr val="00AAAD"/>
                </a:solidFill>
                <a:latin typeface="Calibri"/>
                <a:ea typeface="Calibri"/>
                <a:cs typeface="Calibri"/>
                <a:sym typeface="Calibri"/>
              </a:rPr>
              <a:t>Servir!</a:t>
            </a:r>
            <a:endParaRPr sz="2600">
              <a:solidFill>
                <a:srgbClr val="00AAAD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7" title="PALESTRA INFORMATIVA 2025 (1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0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7"/>
          <p:cNvSpPr txBox="1"/>
          <p:nvPr/>
        </p:nvSpPr>
        <p:spPr>
          <a:xfrm>
            <a:off x="311550" y="693450"/>
            <a:ext cx="5497200" cy="4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t-BR" sz="1700">
                <a:solidFill>
                  <a:srgbClr val="5D2F88"/>
                </a:solidFill>
                <a:latin typeface="Montserrat"/>
                <a:ea typeface="Montserrat"/>
                <a:cs typeface="Montserrat"/>
                <a:sym typeface="Montserrat"/>
              </a:rPr>
              <a:t>Escotista</a:t>
            </a: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- Atuam diretamente com as atividades e os jovens.</a:t>
            </a:r>
            <a:br>
              <a:rPr lang="pt-BR" sz="1700">
                <a:latin typeface="Montserrat"/>
                <a:ea typeface="Montserrat"/>
                <a:cs typeface="Montserrat"/>
                <a:sym typeface="Montserrat"/>
              </a:rPr>
            </a:b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t-BR" sz="1700">
                <a:solidFill>
                  <a:srgbClr val="5D2F88"/>
                </a:solidFill>
                <a:latin typeface="Montserrat"/>
                <a:ea typeface="Montserrat"/>
                <a:cs typeface="Montserrat"/>
                <a:sym typeface="Montserrat"/>
              </a:rPr>
              <a:t>Dirigentes</a:t>
            </a: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- Atuam na área administrativa e na gestão da UEL.</a:t>
            </a:r>
            <a:br>
              <a:rPr lang="pt-BR" sz="1700">
                <a:latin typeface="Montserrat"/>
                <a:ea typeface="Montserrat"/>
                <a:cs typeface="Montserrat"/>
                <a:sym typeface="Montserrat"/>
              </a:rPr>
            </a:b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t-BR" sz="1700">
                <a:solidFill>
                  <a:srgbClr val="5D2F88"/>
                </a:solidFill>
                <a:latin typeface="Montserrat"/>
                <a:ea typeface="Montserrat"/>
                <a:cs typeface="Montserrat"/>
                <a:sym typeface="Montserrat"/>
              </a:rPr>
              <a:t>Comissão de pais</a:t>
            </a: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- Atuam junto aos eventos e atividades externas, auxiliando na alimentação ou logística. </a:t>
            </a:r>
            <a:br>
              <a:rPr lang="pt-BR" sz="1700">
                <a:latin typeface="Montserrat"/>
                <a:ea typeface="Montserrat"/>
                <a:cs typeface="Montserrat"/>
                <a:sym typeface="Montserrat"/>
              </a:rPr>
            </a:b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pt-BR" sz="1700">
                <a:solidFill>
                  <a:srgbClr val="5D2F88"/>
                </a:solidFill>
                <a:latin typeface="Montserrat"/>
                <a:ea typeface="Montserrat"/>
                <a:cs typeface="Montserrat"/>
                <a:sym typeface="Montserrat"/>
              </a:rPr>
              <a:t>Clube da Flor de Lis</a:t>
            </a:r>
            <a:r>
              <a:rPr b="1" lang="pt-BR" sz="17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700">
                <a:latin typeface="Montserrat"/>
                <a:ea typeface="Montserrat"/>
                <a:cs typeface="Montserrat"/>
                <a:sym typeface="Montserrat"/>
              </a:rPr>
              <a:t>- Auxiliam na parte técnica das atividades ou com a história da UEL. </a:t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 txBox="1"/>
          <p:nvPr>
            <p:ph idx="4294967295" type="title"/>
          </p:nvPr>
        </p:nvSpPr>
        <p:spPr>
          <a:xfrm>
            <a:off x="500275" y="540425"/>
            <a:ext cx="42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02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FINANCIAMENTO DO ESCOTISMO</a:t>
            </a:r>
            <a:endParaRPr sz="302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66" name="Google Shape;36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100" y="607516"/>
            <a:ext cx="3300627" cy="398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8"/>
          <p:cNvSpPr txBox="1"/>
          <p:nvPr/>
        </p:nvSpPr>
        <p:spPr>
          <a:xfrm>
            <a:off x="500275" y="1656175"/>
            <a:ext cx="5295300" cy="24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7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INDIVIDUAL</a:t>
            </a:r>
            <a:endParaRPr b="1" sz="1700">
              <a:solidFill>
                <a:srgbClr val="08BA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A cargo das famílias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UNIDADE ESCOTEIRA LOCAL (UEL)</a:t>
            </a:r>
            <a:endParaRPr b="1" sz="1700">
              <a:solidFill>
                <a:srgbClr val="08BA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Mensalidades e outras formas de contribuição.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Aportes da Entidade Patrocinadora.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Campanhas e projetos financeiros.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8" name="Google Shape;368;p58"/>
          <p:cNvPicPr preferRelativeResize="0"/>
          <p:nvPr/>
        </p:nvPicPr>
        <p:blipFill rotWithShape="1">
          <a:blip r:embed="rId4">
            <a:alphaModFix/>
          </a:blip>
          <a:srcRect b="-53681" l="0" r="0" t="0"/>
          <a:stretch/>
        </p:blipFill>
        <p:spPr>
          <a:xfrm>
            <a:off x="500275" y="4487406"/>
            <a:ext cx="4745098" cy="12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59"/>
          <p:cNvGrpSpPr/>
          <p:nvPr/>
        </p:nvGrpSpPr>
        <p:grpSpPr>
          <a:xfrm>
            <a:off x="0" y="0"/>
            <a:ext cx="4418300" cy="5143501"/>
            <a:chOff x="0" y="0"/>
            <a:chExt cx="4418300" cy="5143501"/>
          </a:xfrm>
        </p:grpSpPr>
        <p:pic>
          <p:nvPicPr>
            <p:cNvPr id="374" name="Google Shape;374;p59" title="Sem título-1-02.png"/>
            <p:cNvPicPr preferRelativeResize="0"/>
            <p:nvPr/>
          </p:nvPicPr>
          <p:blipFill rotWithShape="1">
            <a:blip r:embed="rId3">
              <a:alphaModFix/>
            </a:blip>
            <a:srcRect b="0" l="0" r="0" t="10362"/>
            <a:stretch/>
          </p:blipFill>
          <p:spPr>
            <a:xfrm>
              <a:off x="0" y="0"/>
              <a:ext cx="44183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2088350"/>
              <a:ext cx="3693327" cy="30551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6" name="Google Shape;376;p59"/>
          <p:cNvGrpSpPr/>
          <p:nvPr/>
        </p:nvGrpSpPr>
        <p:grpSpPr>
          <a:xfrm>
            <a:off x="3182105" y="2612125"/>
            <a:ext cx="5962144" cy="2531132"/>
            <a:chOff x="3182088" y="2775258"/>
            <a:chExt cx="5962144" cy="2368200"/>
          </a:xfrm>
        </p:grpSpPr>
        <p:sp>
          <p:nvSpPr>
            <p:cNvPr id="377" name="Google Shape;377;p59"/>
            <p:cNvSpPr/>
            <p:nvPr/>
          </p:nvSpPr>
          <p:spPr>
            <a:xfrm>
              <a:off x="3931432" y="2775258"/>
              <a:ext cx="5212800" cy="2368200"/>
            </a:xfrm>
            <a:prstGeom prst="rect">
              <a:avLst/>
            </a:prstGeom>
            <a:solidFill>
              <a:srgbClr val="30D6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9"/>
            <p:cNvSpPr/>
            <p:nvPr/>
          </p:nvSpPr>
          <p:spPr>
            <a:xfrm rot="1628272">
              <a:off x="3500551" y="2970069"/>
              <a:ext cx="1261474" cy="1700482"/>
            </a:xfrm>
            <a:prstGeom prst="rect">
              <a:avLst/>
            </a:prstGeom>
            <a:solidFill>
              <a:srgbClr val="30D6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59"/>
          <p:cNvGrpSpPr/>
          <p:nvPr/>
        </p:nvGrpSpPr>
        <p:grpSpPr>
          <a:xfrm>
            <a:off x="2407405" y="-528"/>
            <a:ext cx="6739034" cy="4318594"/>
            <a:chOff x="2407405" y="-528"/>
            <a:chExt cx="6739034" cy="4318594"/>
          </a:xfrm>
        </p:grpSpPr>
        <p:sp>
          <p:nvSpPr>
            <p:cNvPr id="380" name="Google Shape;380;p59"/>
            <p:cNvSpPr/>
            <p:nvPr/>
          </p:nvSpPr>
          <p:spPr>
            <a:xfrm rot="1695381">
              <a:off x="2883775" y="1730393"/>
              <a:ext cx="1468261" cy="2382048"/>
            </a:xfrm>
            <a:prstGeom prst="rect">
              <a:avLst/>
            </a:prstGeom>
            <a:solidFill>
              <a:srgbClr val="30D6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9"/>
            <p:cNvSpPr/>
            <p:nvPr/>
          </p:nvSpPr>
          <p:spPr>
            <a:xfrm rot="3950311">
              <a:off x="3690775" y="146835"/>
              <a:ext cx="1561165" cy="2382169"/>
            </a:xfrm>
            <a:prstGeom prst="rect">
              <a:avLst/>
            </a:prstGeom>
            <a:solidFill>
              <a:srgbClr val="30D6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9"/>
            <p:cNvSpPr/>
            <p:nvPr/>
          </p:nvSpPr>
          <p:spPr>
            <a:xfrm rot="5399214">
              <a:off x="5525289" y="-996678"/>
              <a:ext cx="2624100" cy="4617600"/>
            </a:xfrm>
            <a:prstGeom prst="rect">
              <a:avLst/>
            </a:prstGeom>
            <a:solidFill>
              <a:srgbClr val="30D6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3" name="Google Shape;38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0380" y="0"/>
            <a:ext cx="27977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9"/>
          <p:cNvSpPr txBox="1"/>
          <p:nvPr/>
        </p:nvSpPr>
        <p:spPr>
          <a:xfrm>
            <a:off x="5485202" y="185113"/>
            <a:ext cx="267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rPr b="1"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INVESTIMENTO</a:t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59"/>
          <p:cNvSpPr txBox="1"/>
          <p:nvPr/>
        </p:nvSpPr>
        <p:spPr>
          <a:xfrm>
            <a:off x="5038175" y="617150"/>
            <a:ext cx="3883200" cy="4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INDIVIDUAL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Vestuário ou Uniforme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Material individual para acampar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Despesas em atividades de seção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Registro associativo anual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Mensalidade da UEL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*Algumas regiões tem taxa regional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UNIDADE ESCOTEIRA LOCAL (UEL)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Manutenção da sede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Material</a:t>
            </a: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acampamento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Equipamentos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Formação adultos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pt-B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Material administrativo e literaturas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33"/>
          <p:cNvGrpSpPr/>
          <p:nvPr/>
        </p:nvGrpSpPr>
        <p:grpSpPr>
          <a:xfrm>
            <a:off x="0" y="0"/>
            <a:ext cx="4418300" cy="5143501"/>
            <a:chOff x="0" y="0"/>
            <a:chExt cx="4418300" cy="5143501"/>
          </a:xfrm>
        </p:grpSpPr>
        <p:pic>
          <p:nvPicPr>
            <p:cNvPr id="147" name="Google Shape;147;p33" title="Sem título-1-02.png"/>
            <p:cNvPicPr preferRelativeResize="0"/>
            <p:nvPr/>
          </p:nvPicPr>
          <p:blipFill rotWithShape="1">
            <a:blip r:embed="rId3">
              <a:alphaModFix/>
            </a:blip>
            <a:srcRect b="0" l="0" r="0" t="10362"/>
            <a:stretch/>
          </p:blipFill>
          <p:spPr>
            <a:xfrm>
              <a:off x="0" y="0"/>
              <a:ext cx="44183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2088350"/>
              <a:ext cx="3693327" cy="3055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9" name="Google Shape;14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0619" y="649478"/>
            <a:ext cx="3743099" cy="133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3"/>
          <p:cNvSpPr/>
          <p:nvPr/>
        </p:nvSpPr>
        <p:spPr>
          <a:xfrm>
            <a:off x="3150575" y="-275"/>
            <a:ext cx="5993700" cy="5143500"/>
          </a:xfrm>
          <a:prstGeom prst="rect">
            <a:avLst/>
          </a:prstGeom>
          <a:solidFill>
            <a:srgbClr val="5D2B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3"/>
          <p:cNvSpPr txBox="1"/>
          <p:nvPr/>
        </p:nvSpPr>
        <p:spPr>
          <a:xfrm>
            <a:off x="3758850" y="454675"/>
            <a:ext cx="5040900" cy="42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325" lIns="84325" spcFirstLastPara="1" rIns="84325" wrap="square" tIns="843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76"/>
              <a:buFont typeface="Arial"/>
              <a:buNone/>
            </a:pPr>
            <a:r>
              <a:rPr lang="pt-B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Acreditamos que a educação pode transformar a vida das crianças, adolescentes e jovens, e por isso trabalhamos para ser um </a:t>
            </a:r>
            <a:r>
              <a:rPr lang="pt-B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pt-B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ovimento educativo </a:t>
            </a:r>
            <a:r>
              <a:rPr lang="pt-B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pt-B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econhecido no país, possibilitando a milhares de jovens se tornarem cidadãs e cidadãos ativos, estimulando uma mudança positiva em suas comunidades baseada nos valores </a:t>
            </a:r>
            <a:r>
              <a:rPr lang="pt-B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pt-BR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ompartilhados.</a:t>
            </a:r>
            <a:endParaRPr i="0" sz="2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2" name="Google Shape;152;p33"/>
          <p:cNvCxnSpPr/>
          <p:nvPr/>
        </p:nvCxnSpPr>
        <p:spPr>
          <a:xfrm>
            <a:off x="3157575" y="22500"/>
            <a:ext cx="0" cy="5098500"/>
          </a:xfrm>
          <a:prstGeom prst="straightConnector1">
            <a:avLst/>
          </a:prstGeom>
          <a:noFill/>
          <a:ln cap="flat" cmpd="sng" w="26375">
            <a:solidFill>
              <a:srgbClr val="30D66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/>
          <p:nvPr/>
        </p:nvSpPr>
        <p:spPr>
          <a:xfrm>
            <a:off x="4038075" y="-23825"/>
            <a:ext cx="5106000" cy="5167200"/>
          </a:xfrm>
          <a:prstGeom prst="rect">
            <a:avLst/>
          </a:prstGeom>
          <a:solidFill>
            <a:srgbClr val="08BA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0"/>
          <p:cNvSpPr txBox="1"/>
          <p:nvPr/>
        </p:nvSpPr>
        <p:spPr>
          <a:xfrm>
            <a:off x="4159125" y="351975"/>
            <a:ext cx="4863900" cy="11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REGISTRO ANUAL</a:t>
            </a:r>
            <a:endParaRPr b="0" i="0" sz="33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92" name="Google Shape;392;p60"/>
          <p:cNvCxnSpPr/>
          <p:nvPr/>
        </p:nvCxnSpPr>
        <p:spPr>
          <a:xfrm>
            <a:off x="4810119" y="1135706"/>
            <a:ext cx="3561900" cy="0"/>
          </a:xfrm>
          <a:prstGeom prst="straightConnector1">
            <a:avLst/>
          </a:prstGeom>
          <a:noFill/>
          <a:ln cap="flat" cmpd="sng" w="38100">
            <a:solidFill>
              <a:srgbClr val="B0DD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3" name="Google Shape;393;p60"/>
          <p:cNvSpPr txBox="1"/>
          <p:nvPr/>
        </p:nvSpPr>
        <p:spPr>
          <a:xfrm>
            <a:off x="4548976" y="2096275"/>
            <a:ext cx="40842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Edição de conteúdo educativo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Manutenção das estruturas regionais e nacionais (patrimônio)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Manutenção</a:t>
            </a: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do sistema informatizado de gestão escoteira e </a:t>
            </a: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memória</a:t>
            </a: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escoteira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Seguro Escoteiro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Dentre outros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4" name="Google Shape;3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400" y="205475"/>
            <a:ext cx="2638600" cy="26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0"/>
          <p:cNvSpPr/>
          <p:nvPr/>
        </p:nvSpPr>
        <p:spPr>
          <a:xfrm>
            <a:off x="655800" y="109825"/>
            <a:ext cx="2803800" cy="2829900"/>
          </a:xfrm>
          <a:prstGeom prst="donut">
            <a:avLst>
              <a:gd fmla="val 6646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6" name="Google Shape;396;p60"/>
          <p:cNvSpPr/>
          <p:nvPr/>
        </p:nvSpPr>
        <p:spPr>
          <a:xfrm rot="-2324402">
            <a:off x="2998982" y="87465"/>
            <a:ext cx="669236" cy="106021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7" name="Google Shape;397;p60"/>
          <p:cNvSpPr/>
          <p:nvPr/>
        </p:nvSpPr>
        <p:spPr>
          <a:xfrm rot="-9004028">
            <a:off x="3087918" y="1817910"/>
            <a:ext cx="669159" cy="106024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8" name="Google Shape;398;p60"/>
          <p:cNvPicPr preferRelativeResize="0"/>
          <p:nvPr/>
        </p:nvPicPr>
        <p:blipFill rotWithShape="1">
          <a:blip r:embed="rId4">
            <a:alphaModFix/>
          </a:blip>
          <a:srcRect b="0" l="6216" r="7570" t="0"/>
          <a:stretch/>
        </p:blipFill>
        <p:spPr>
          <a:xfrm>
            <a:off x="1037612" y="3054059"/>
            <a:ext cx="2070175" cy="208931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0"/>
          <p:cNvSpPr txBox="1"/>
          <p:nvPr/>
        </p:nvSpPr>
        <p:spPr>
          <a:xfrm>
            <a:off x="4572000" y="1266675"/>
            <a:ext cx="4252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95"/>
              <a:buFont typeface="Arial"/>
              <a:buNone/>
            </a:pPr>
            <a:r>
              <a:rPr lang="pt-BR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Contribuição anual do associado para custeio de ações de apoio à prática do escotismo, como: </a:t>
            </a:r>
            <a:endParaRPr b="0" i="0" sz="1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1"/>
          <p:cNvSpPr/>
          <p:nvPr/>
        </p:nvSpPr>
        <p:spPr>
          <a:xfrm>
            <a:off x="0" y="-11850"/>
            <a:ext cx="3394800" cy="5167200"/>
          </a:xfrm>
          <a:prstGeom prst="rect">
            <a:avLst/>
          </a:prstGeom>
          <a:solidFill>
            <a:srgbClr val="08BA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61" title="Benefícios Escotismo na Escola (1).png"/>
          <p:cNvPicPr preferRelativeResize="0"/>
          <p:nvPr/>
        </p:nvPicPr>
        <p:blipFill rotWithShape="1">
          <a:blip r:embed="rId3">
            <a:alphaModFix/>
          </a:blip>
          <a:srcRect b="60270" l="0" r="27531" t="0"/>
          <a:stretch/>
        </p:blipFill>
        <p:spPr>
          <a:xfrm>
            <a:off x="3522750" y="93175"/>
            <a:ext cx="5272500" cy="204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1" title="Benefícios Escotismo na Escola (1).png"/>
          <p:cNvPicPr preferRelativeResize="0"/>
          <p:nvPr/>
        </p:nvPicPr>
        <p:blipFill rotWithShape="1">
          <a:blip r:embed="rId3">
            <a:alphaModFix/>
          </a:blip>
          <a:srcRect b="73012" l="75564" r="949" t="4623"/>
          <a:stretch/>
        </p:blipFill>
        <p:spPr>
          <a:xfrm>
            <a:off x="6880275" y="3286350"/>
            <a:ext cx="2108700" cy="141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1" title="Benefícios Escotismo na Escola (1).png"/>
          <p:cNvPicPr preferRelativeResize="0"/>
          <p:nvPr/>
        </p:nvPicPr>
        <p:blipFill rotWithShape="1">
          <a:blip r:embed="rId3">
            <a:alphaModFix/>
          </a:blip>
          <a:srcRect b="46562" l="71963" r="8934" t="26672"/>
          <a:stretch/>
        </p:blipFill>
        <p:spPr>
          <a:xfrm>
            <a:off x="3591063" y="2925800"/>
            <a:ext cx="1961875" cy="19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1" title="Caminho_pionei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2050" y="3971325"/>
            <a:ext cx="1101625" cy="11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1" title="Pista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1825" y="3069875"/>
            <a:ext cx="1162076" cy="116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1" title="Benefícios Escotismo na Escola (1).png"/>
          <p:cNvPicPr preferRelativeResize="0"/>
          <p:nvPr/>
        </p:nvPicPr>
        <p:blipFill rotWithShape="1">
          <a:blip r:embed="rId3">
            <a:alphaModFix/>
          </a:blip>
          <a:srcRect b="75021" l="65823" r="24738" t="0"/>
          <a:stretch/>
        </p:blipFill>
        <p:spPr>
          <a:xfrm>
            <a:off x="8307625" y="93175"/>
            <a:ext cx="686725" cy="12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1"/>
          <p:cNvPicPr preferRelativeResize="0"/>
          <p:nvPr/>
        </p:nvPicPr>
        <p:blipFill rotWithShape="1">
          <a:blip r:embed="rId6">
            <a:alphaModFix/>
          </a:blip>
          <a:srcRect b="3793" l="6568" r="7017" t="3468"/>
          <a:stretch/>
        </p:blipFill>
        <p:spPr>
          <a:xfrm>
            <a:off x="6800225" y="516400"/>
            <a:ext cx="831725" cy="8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1" title="WOSM_2024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8563" y="2236624"/>
            <a:ext cx="831724" cy="83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1" title="Benefícios Escotismo na Escola (1).png"/>
          <p:cNvPicPr preferRelativeResize="0"/>
          <p:nvPr/>
        </p:nvPicPr>
        <p:blipFill rotWithShape="1">
          <a:blip r:embed="rId3">
            <a:alphaModFix/>
          </a:blip>
          <a:srcRect b="45755" l="2344" r="67686" t="42888"/>
          <a:stretch/>
        </p:blipFill>
        <p:spPr>
          <a:xfrm>
            <a:off x="3761625" y="2195225"/>
            <a:ext cx="2180500" cy="58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1" title="Benefícios Escotismo na Escola (1).png"/>
          <p:cNvPicPr preferRelativeResize="0"/>
          <p:nvPr/>
        </p:nvPicPr>
        <p:blipFill rotWithShape="1">
          <a:blip r:embed="rId3">
            <a:alphaModFix/>
          </a:blip>
          <a:srcRect b="40106" l="47612" r="27530" t="38476"/>
          <a:stretch/>
        </p:blipFill>
        <p:spPr>
          <a:xfrm>
            <a:off x="6986725" y="2076650"/>
            <a:ext cx="1808525" cy="110162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1"/>
          <p:cNvSpPr/>
          <p:nvPr/>
        </p:nvSpPr>
        <p:spPr>
          <a:xfrm>
            <a:off x="291589" y="1069136"/>
            <a:ext cx="2823300" cy="28827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6" name="Google Shape;416;p61" title="PNE - MARINA (Quadro branco) (4).png"/>
          <p:cNvPicPr preferRelativeResize="0"/>
          <p:nvPr/>
        </p:nvPicPr>
        <p:blipFill rotWithShape="1">
          <a:blip r:embed="rId8">
            <a:alphaModFix/>
          </a:blip>
          <a:srcRect b="30931" l="38416" r="38522" t="31283"/>
          <a:stretch/>
        </p:blipFill>
        <p:spPr>
          <a:xfrm>
            <a:off x="0" y="954624"/>
            <a:ext cx="3394800" cy="312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1" title="PNE - MARINA (5).png"/>
          <p:cNvPicPr preferRelativeResize="0"/>
          <p:nvPr/>
        </p:nvPicPr>
        <p:blipFill rotWithShape="1">
          <a:blip r:embed="rId9">
            <a:alphaModFix/>
          </a:blip>
          <a:srcRect b="27018" l="50438" r="40924" t="60741"/>
          <a:stretch/>
        </p:blipFill>
        <p:spPr>
          <a:xfrm>
            <a:off x="7451225" y="2342750"/>
            <a:ext cx="180725" cy="18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1" title="PNE - MARINA (5).png"/>
          <p:cNvPicPr preferRelativeResize="0"/>
          <p:nvPr/>
        </p:nvPicPr>
        <p:blipFill rotWithShape="1">
          <a:blip r:embed="rId9">
            <a:alphaModFix/>
          </a:blip>
          <a:srcRect b="27009" l="40707" r="50599" t="60766"/>
          <a:stretch/>
        </p:blipFill>
        <p:spPr>
          <a:xfrm>
            <a:off x="7105625" y="2345100"/>
            <a:ext cx="177425" cy="17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1" title="PNE - MARINA (5).png"/>
          <p:cNvPicPr preferRelativeResize="0"/>
          <p:nvPr/>
        </p:nvPicPr>
        <p:blipFill rotWithShape="1">
          <a:blip r:embed="rId9">
            <a:alphaModFix/>
          </a:blip>
          <a:srcRect b="30003" l="31991" r="59468" t="60913"/>
          <a:stretch/>
        </p:blipFill>
        <p:spPr>
          <a:xfrm>
            <a:off x="7451225" y="2729850"/>
            <a:ext cx="180725" cy="1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1" title="PNE - MARINA (5).png"/>
          <p:cNvPicPr preferRelativeResize="0"/>
          <p:nvPr/>
        </p:nvPicPr>
        <p:blipFill rotWithShape="1">
          <a:blip r:embed="rId9">
            <a:alphaModFix/>
          </a:blip>
          <a:srcRect b="29945" l="22574" r="68872" t="60956"/>
          <a:stretch/>
        </p:blipFill>
        <p:spPr>
          <a:xfrm>
            <a:off x="7105625" y="2729850"/>
            <a:ext cx="180725" cy="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1"/>
          <p:cNvSpPr/>
          <p:nvPr/>
        </p:nvSpPr>
        <p:spPr>
          <a:xfrm rot="-9165173">
            <a:off x="7088148" y="2840028"/>
            <a:ext cx="56353" cy="2844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2" name="Google Shape;422;p61" title="Pista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3325" y="2136725"/>
            <a:ext cx="234825" cy="2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1" title="PNE - MARINA (6).png"/>
          <p:cNvPicPr preferRelativeResize="0"/>
          <p:nvPr/>
        </p:nvPicPr>
        <p:blipFill rotWithShape="1">
          <a:blip r:embed="rId10">
            <a:alphaModFix/>
          </a:blip>
          <a:srcRect b="29984" l="50487" r="41966" t="59030"/>
          <a:stretch/>
        </p:blipFill>
        <p:spPr>
          <a:xfrm>
            <a:off x="8217100" y="2451575"/>
            <a:ext cx="167150" cy="17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1" title="PNE - MARINA (6).png"/>
          <p:cNvPicPr preferRelativeResize="0"/>
          <p:nvPr/>
        </p:nvPicPr>
        <p:blipFill rotWithShape="1">
          <a:blip r:embed="rId10">
            <a:alphaModFix/>
          </a:blip>
          <a:srcRect b="29984" l="41886" r="50338" t="59030"/>
          <a:stretch/>
        </p:blipFill>
        <p:spPr>
          <a:xfrm>
            <a:off x="7907163" y="2454100"/>
            <a:ext cx="167150" cy="1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1" title="PNE - MARINA (6).png"/>
          <p:cNvPicPr preferRelativeResize="0"/>
          <p:nvPr/>
        </p:nvPicPr>
        <p:blipFill rotWithShape="1">
          <a:blip r:embed="rId10">
            <a:alphaModFix/>
          </a:blip>
          <a:srcRect b="29613" l="33027" r="59197" t="59400"/>
          <a:stretch/>
        </p:blipFill>
        <p:spPr>
          <a:xfrm>
            <a:off x="8225200" y="2178738"/>
            <a:ext cx="150950" cy="1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2"/>
          <p:cNvSpPr/>
          <p:nvPr/>
        </p:nvSpPr>
        <p:spPr>
          <a:xfrm>
            <a:off x="0" y="1"/>
            <a:ext cx="9144000" cy="5143500"/>
          </a:xfrm>
          <a:prstGeom prst="roundRect">
            <a:avLst>
              <a:gd fmla="val 2600" name="adj"/>
            </a:avLst>
          </a:prstGeom>
          <a:noFill/>
          <a:ln cap="flat" cmpd="sng" w="2470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9000" lIns="79000" spcFirstLastPara="1" rIns="79000" wrap="square" tIns="79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</a:pPr>
            <a:r>
              <a:t/>
            </a:r>
            <a:endParaRPr b="0" i="0" sz="121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1" name="Google Shape;431;p62" title="25_Prazer Escoteiros do Brasil (1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5900" y="0"/>
            <a:ext cx="4571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2"/>
          <p:cNvSpPr/>
          <p:nvPr/>
        </p:nvSpPr>
        <p:spPr>
          <a:xfrm>
            <a:off x="2" y="-1"/>
            <a:ext cx="3762300" cy="5143500"/>
          </a:xfrm>
          <a:prstGeom prst="roundRect">
            <a:avLst>
              <a:gd fmla="val 3957" name="adj"/>
            </a:avLst>
          </a:prstGeom>
          <a:solidFill>
            <a:srgbClr val="D9D9D9"/>
          </a:solidFill>
          <a:ln cap="flat" cmpd="sng" w="2470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9000" lIns="79000" spcFirstLastPara="1" rIns="79000" wrap="square" tIns="79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</a:pPr>
            <a:r>
              <a:t/>
            </a:r>
            <a:endParaRPr b="0" i="0" sz="121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3" name="Google Shape;433;p62" title="25_Prazer Escoteiros do Brasil (3).png"/>
          <p:cNvPicPr preferRelativeResize="0"/>
          <p:nvPr/>
        </p:nvPicPr>
        <p:blipFill rotWithShape="1">
          <a:blip r:embed="rId4">
            <a:alphaModFix/>
          </a:blip>
          <a:srcRect b="44660" l="15115" r="17946" t="0"/>
          <a:stretch/>
        </p:blipFill>
        <p:spPr>
          <a:xfrm>
            <a:off x="161503" y="1657937"/>
            <a:ext cx="3289979" cy="2139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3"/>
          <p:cNvSpPr/>
          <p:nvPr/>
        </p:nvSpPr>
        <p:spPr>
          <a:xfrm>
            <a:off x="3135925" y="630125"/>
            <a:ext cx="5656500" cy="3751500"/>
          </a:xfrm>
          <a:prstGeom prst="roundRect">
            <a:avLst>
              <a:gd fmla="val 5178" name="adj"/>
            </a:avLst>
          </a:prstGeom>
          <a:noFill/>
          <a:ln cap="flat" cmpd="sng" w="19050">
            <a:solidFill>
              <a:srgbClr val="08BA5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63"/>
          <p:cNvSpPr txBox="1"/>
          <p:nvPr/>
        </p:nvSpPr>
        <p:spPr>
          <a:xfrm>
            <a:off x="3135925" y="1024800"/>
            <a:ext cx="55323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B55"/>
              </a:buClr>
              <a:buSzPts val="1500"/>
              <a:buFont typeface="Montserrat"/>
              <a:buChar char="●"/>
            </a:pP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Vivência de valores; </a:t>
            </a:r>
            <a:endParaRPr b="1" sz="1500">
              <a:solidFill>
                <a:srgbClr val="003B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B55"/>
              </a:buClr>
              <a:buSzPts val="1500"/>
              <a:buFont typeface="Montserrat"/>
              <a:buChar char="●"/>
            </a:pP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Aprendizado pela prática e aquisição de novos conhecimentos, habilidades e atitudes;</a:t>
            </a:r>
            <a:endParaRPr b="1" sz="1500">
              <a:solidFill>
                <a:srgbClr val="003B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B55"/>
              </a:buClr>
              <a:buSzPts val="1500"/>
              <a:buFont typeface="Montserrat"/>
              <a:buChar char="●"/>
            </a:pP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Integração familiar;</a:t>
            </a:r>
            <a:endParaRPr b="1" sz="1500">
              <a:solidFill>
                <a:srgbClr val="003B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B55"/>
              </a:buClr>
              <a:buSzPts val="1500"/>
              <a:buFont typeface="Montserrat"/>
              <a:buChar char="●"/>
            </a:pP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Contato com a natureza e desenvolvimento de consciência sustentável; </a:t>
            </a:r>
            <a:endParaRPr b="1" sz="1500">
              <a:solidFill>
                <a:srgbClr val="003B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B55"/>
              </a:buClr>
              <a:buSzPts val="1500"/>
              <a:buFont typeface="Montserrat"/>
              <a:buChar char="●"/>
            </a:pP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Atividades educativas e saudáveis num </a:t>
            </a: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ambiente</a:t>
            </a: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 de cooperação e </a:t>
            </a: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amizade</a:t>
            </a: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b="1" sz="1500">
              <a:solidFill>
                <a:srgbClr val="003B5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B55"/>
              </a:buClr>
              <a:buSzPts val="1500"/>
              <a:buFont typeface="Montserrat"/>
              <a:buChar char="●"/>
            </a:pP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Desenvolvimento de Habilidades para a </a:t>
            </a: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Vida</a:t>
            </a:r>
            <a:r>
              <a:rPr b="1" lang="pt-BR" sz="1500">
                <a:solidFill>
                  <a:srgbClr val="003B5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1800">
              <a:solidFill>
                <a:srgbClr val="003B5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63"/>
          <p:cNvSpPr txBox="1"/>
          <p:nvPr/>
        </p:nvSpPr>
        <p:spPr>
          <a:xfrm>
            <a:off x="718803" y="2165572"/>
            <a:ext cx="19044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200" lIns="68200" spcFirstLastPara="1" rIns="68200" wrap="square" tIns="68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20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BENEFÍCIOS </a:t>
            </a:r>
            <a:endParaRPr b="1" sz="2000">
              <a:solidFill>
                <a:srgbClr val="08BA5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20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EDUCATIVOS</a:t>
            </a:r>
            <a:endParaRPr b="0" i="0" sz="20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2" name="Google Shape;442;p63"/>
          <p:cNvCxnSpPr/>
          <p:nvPr/>
        </p:nvCxnSpPr>
        <p:spPr>
          <a:xfrm>
            <a:off x="816142" y="2977934"/>
            <a:ext cx="1709700" cy="0"/>
          </a:xfrm>
          <a:prstGeom prst="straightConnector1">
            <a:avLst/>
          </a:prstGeom>
          <a:noFill/>
          <a:ln cap="flat" cmpd="sng" w="28425">
            <a:solidFill>
              <a:srgbClr val="08BA5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761" y="749149"/>
            <a:ext cx="2612171" cy="89351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4"/>
          <p:cNvSpPr txBox="1"/>
          <p:nvPr/>
        </p:nvSpPr>
        <p:spPr>
          <a:xfrm>
            <a:off x="4725538" y="3781284"/>
            <a:ext cx="40464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7650" lIns="47650" spcFirstLastPara="1" rIns="47650" wrap="square" tIns="47650">
            <a:spAutoFit/>
          </a:bodyPr>
          <a:lstStyle/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2806B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2806B"/>
                </a:solidFill>
                <a:latin typeface="Montserrat"/>
                <a:ea typeface="Montserrat"/>
                <a:cs typeface="Montserrat"/>
                <a:sym typeface="Montserrat"/>
              </a:rPr>
              <a:t>Cuidado com o corpo</a:t>
            </a:r>
            <a:endParaRPr b="1" sz="1563">
              <a:solidFill>
                <a:srgbClr val="C280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2806B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2806B"/>
                </a:solidFill>
                <a:latin typeface="Montserrat"/>
                <a:ea typeface="Montserrat"/>
                <a:cs typeface="Montserrat"/>
                <a:sym typeface="Montserrat"/>
              </a:rPr>
              <a:t>Espiritualidade</a:t>
            </a:r>
            <a:endParaRPr b="1" sz="1563">
              <a:solidFill>
                <a:srgbClr val="C280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2806B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2806B"/>
                </a:solidFill>
                <a:latin typeface="Montserrat"/>
                <a:ea typeface="Montserrat"/>
                <a:cs typeface="Montserrat"/>
                <a:sym typeface="Montserrat"/>
              </a:rPr>
              <a:t>Hábitos </a:t>
            </a:r>
            <a:r>
              <a:rPr b="1" lang="pt-BR" sz="1563">
                <a:solidFill>
                  <a:srgbClr val="C2806B"/>
                </a:solidFill>
                <a:latin typeface="Montserrat"/>
                <a:ea typeface="Montserrat"/>
                <a:cs typeface="Montserrat"/>
                <a:sym typeface="Montserrat"/>
              </a:rPr>
              <a:t>saudáveis</a:t>
            </a:r>
            <a:endParaRPr b="1" sz="1563">
              <a:solidFill>
                <a:srgbClr val="C280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2806B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2806B"/>
                </a:solidFill>
                <a:latin typeface="Montserrat"/>
                <a:ea typeface="Montserrat"/>
                <a:cs typeface="Montserrat"/>
                <a:sym typeface="Montserrat"/>
              </a:rPr>
              <a:t>Saúde Mental e Vínculos Saudáveis</a:t>
            </a:r>
            <a:endParaRPr b="1" sz="1563">
              <a:solidFill>
                <a:srgbClr val="C280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9" name="Google Shape;449;p64"/>
          <p:cNvPicPr preferRelativeResize="0"/>
          <p:nvPr/>
        </p:nvPicPr>
        <p:blipFill rotWithShape="1">
          <a:blip r:embed="rId4">
            <a:alphaModFix/>
          </a:blip>
          <a:srcRect b="11532" l="-4660" r="4660" t="11230"/>
          <a:stretch/>
        </p:blipFill>
        <p:spPr>
          <a:xfrm>
            <a:off x="7714575" y="0"/>
            <a:ext cx="1429426" cy="507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5855" y="274053"/>
            <a:ext cx="898500" cy="117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36813" y="2571750"/>
            <a:ext cx="784950" cy="10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4"/>
          <p:cNvSpPr txBox="1"/>
          <p:nvPr/>
        </p:nvSpPr>
        <p:spPr>
          <a:xfrm>
            <a:off x="325636" y="291448"/>
            <a:ext cx="53769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9"/>
              <a:buFont typeface="Arial"/>
              <a:buNone/>
            </a:pPr>
            <a:r>
              <a:rPr lang="pt-BR" sz="2345">
                <a:solidFill>
                  <a:srgbClr val="004A8F"/>
                </a:solidFill>
                <a:latin typeface="Montserrat"/>
                <a:ea typeface="Montserrat"/>
                <a:cs typeface="Montserrat"/>
                <a:sym typeface="Montserrat"/>
              </a:rPr>
              <a:t>Eixos da</a:t>
            </a:r>
            <a:r>
              <a:rPr b="1" lang="pt-BR" sz="2345">
                <a:solidFill>
                  <a:srgbClr val="004A8F"/>
                </a:solidFill>
                <a:latin typeface="Montserrat"/>
                <a:ea typeface="Montserrat"/>
                <a:cs typeface="Montserrat"/>
                <a:sym typeface="Montserrat"/>
              </a:rPr>
              <a:t> PROGRESSÃO PESSOAL </a:t>
            </a:r>
            <a:endParaRPr i="0" sz="2345" u="none" cap="none" strike="noStrike">
              <a:solidFill>
                <a:srgbClr val="004A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64"/>
          <p:cNvSpPr txBox="1"/>
          <p:nvPr/>
        </p:nvSpPr>
        <p:spPr>
          <a:xfrm>
            <a:off x="4725531" y="1739474"/>
            <a:ext cx="35757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7650" lIns="47650" spcFirstLastPara="1" rIns="47650" wrap="square" tIns="47650">
            <a:spAutoFit/>
          </a:bodyPr>
          <a:lstStyle/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123363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123363"/>
                </a:solidFill>
                <a:latin typeface="Montserrat"/>
                <a:ea typeface="Montserrat"/>
                <a:cs typeface="Montserrat"/>
                <a:sym typeface="Montserrat"/>
              </a:rPr>
              <a:t>Comunidade e Democracia</a:t>
            </a:r>
            <a:endParaRPr b="1" sz="1563">
              <a:solidFill>
                <a:srgbClr val="123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123363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123363"/>
                </a:solidFill>
                <a:latin typeface="Montserrat"/>
                <a:ea typeface="Montserrat"/>
                <a:cs typeface="Montserrat"/>
                <a:sym typeface="Montserrat"/>
              </a:rPr>
              <a:t>Herança Cultural</a:t>
            </a:r>
            <a:endParaRPr b="1" sz="1563">
              <a:solidFill>
                <a:srgbClr val="123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123363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123363"/>
                </a:solidFill>
                <a:latin typeface="Montserrat"/>
                <a:ea typeface="Montserrat"/>
                <a:cs typeface="Montserrat"/>
                <a:sym typeface="Montserrat"/>
              </a:rPr>
              <a:t>Promoção da Paz</a:t>
            </a:r>
            <a:endParaRPr b="1" sz="1563">
              <a:solidFill>
                <a:srgbClr val="1233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123363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123363"/>
                </a:solidFill>
                <a:latin typeface="Montserrat"/>
                <a:ea typeface="Montserrat"/>
                <a:cs typeface="Montserrat"/>
                <a:sym typeface="Montserrat"/>
              </a:rPr>
              <a:t>Valores</a:t>
            </a:r>
            <a:endParaRPr b="1" sz="1563">
              <a:solidFill>
                <a:srgbClr val="1233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4" name="Google Shape;454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3757" y="2843083"/>
            <a:ext cx="1935953" cy="85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387" y="2702059"/>
            <a:ext cx="2020342" cy="8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4"/>
          <p:cNvSpPr txBox="1"/>
          <p:nvPr/>
        </p:nvSpPr>
        <p:spPr>
          <a:xfrm>
            <a:off x="694388" y="3660964"/>
            <a:ext cx="3356100" cy="12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650" lIns="47650" spcFirstLastPara="1" rIns="47650" wrap="square" tIns="47650">
            <a:spAutoFit/>
          </a:bodyPr>
          <a:lstStyle/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C1445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C1445"/>
                </a:solidFill>
                <a:latin typeface="Montserrat"/>
                <a:ea typeface="Montserrat"/>
                <a:cs typeface="Montserrat"/>
                <a:sym typeface="Montserrat"/>
              </a:rPr>
              <a:t>Desenvolvimento vocacional</a:t>
            </a:r>
            <a:endParaRPr b="1" sz="1563">
              <a:solidFill>
                <a:srgbClr val="CC14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C1445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C1445"/>
                </a:solidFill>
                <a:latin typeface="Montserrat"/>
                <a:ea typeface="Montserrat"/>
                <a:cs typeface="Montserrat"/>
                <a:sym typeface="Montserrat"/>
              </a:rPr>
              <a:t>Autonomia e liderança</a:t>
            </a:r>
            <a:endParaRPr b="1" sz="1563">
              <a:solidFill>
                <a:srgbClr val="CC14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C1445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C1445"/>
                </a:solidFill>
                <a:latin typeface="Montserrat"/>
                <a:ea typeface="Montserrat"/>
                <a:cs typeface="Montserrat"/>
                <a:sym typeface="Montserrat"/>
              </a:rPr>
              <a:t>Criatividade e inovação</a:t>
            </a:r>
            <a:endParaRPr b="1" sz="1563">
              <a:solidFill>
                <a:srgbClr val="CC14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CC1445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CC1445"/>
                </a:solidFill>
                <a:latin typeface="Montserrat"/>
                <a:ea typeface="Montserrat"/>
                <a:cs typeface="Montserrat"/>
                <a:sym typeface="Montserrat"/>
              </a:rPr>
              <a:t>Inteligência emocional</a:t>
            </a:r>
            <a:br>
              <a:rPr b="1" lang="pt-BR" sz="1563">
                <a:solidFill>
                  <a:srgbClr val="CC144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563">
              <a:solidFill>
                <a:srgbClr val="CC14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7" name="Google Shape;457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0493" y="756602"/>
            <a:ext cx="1935954" cy="8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4"/>
          <p:cNvSpPr txBox="1"/>
          <p:nvPr/>
        </p:nvSpPr>
        <p:spPr>
          <a:xfrm>
            <a:off x="584555" y="1572763"/>
            <a:ext cx="35757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7650" lIns="47650" spcFirstLastPara="1" rIns="47650" wrap="square" tIns="47650">
            <a:spAutoFit/>
          </a:bodyPr>
          <a:lstStyle/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42964F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42964F"/>
                </a:solidFill>
                <a:latin typeface="Montserrat"/>
                <a:ea typeface="Montserrat"/>
                <a:cs typeface="Montserrat"/>
                <a:sym typeface="Montserrat"/>
              </a:rPr>
              <a:t>Consumo responsável</a:t>
            </a:r>
            <a:endParaRPr b="1" sz="1563">
              <a:solidFill>
                <a:srgbClr val="4296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42964F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42964F"/>
                </a:solidFill>
                <a:latin typeface="Montserrat"/>
                <a:ea typeface="Montserrat"/>
                <a:cs typeface="Montserrat"/>
                <a:sym typeface="Montserrat"/>
              </a:rPr>
              <a:t>Mudanças climáticas</a:t>
            </a:r>
            <a:endParaRPr b="1" sz="1563">
              <a:solidFill>
                <a:srgbClr val="4296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42964F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42964F"/>
                </a:solidFill>
                <a:latin typeface="Montserrat"/>
                <a:ea typeface="Montserrat"/>
                <a:cs typeface="Montserrat"/>
                <a:sym typeface="Montserrat"/>
              </a:rPr>
              <a:t>Preservação da Biodiversidade</a:t>
            </a:r>
            <a:endParaRPr b="1" sz="1563">
              <a:solidFill>
                <a:srgbClr val="4296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8415" lvl="0" marL="238271" rtl="0" algn="l">
              <a:spcBef>
                <a:spcPts val="0"/>
              </a:spcBef>
              <a:spcAft>
                <a:spcPts val="0"/>
              </a:spcAft>
              <a:buClr>
                <a:srgbClr val="42964F"/>
              </a:buClr>
              <a:buSzPts val="1563"/>
              <a:buFont typeface="Montserrat"/>
              <a:buChar char="●"/>
            </a:pPr>
            <a:r>
              <a:rPr b="1" lang="pt-BR" sz="1563">
                <a:solidFill>
                  <a:srgbClr val="42964F"/>
                </a:solidFill>
                <a:latin typeface="Montserrat"/>
                <a:ea typeface="Montserrat"/>
                <a:cs typeface="Montserrat"/>
                <a:sym typeface="Montserrat"/>
              </a:rPr>
              <a:t>Vida ao ar livre</a:t>
            </a:r>
            <a:endParaRPr b="1" sz="1563">
              <a:solidFill>
                <a:srgbClr val="4296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9" name="Google Shape;459;p6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65"/>
          <p:cNvPicPr preferRelativeResize="0"/>
          <p:nvPr/>
        </p:nvPicPr>
        <p:blipFill rotWithShape="1">
          <a:blip r:embed="rId3">
            <a:alphaModFix/>
          </a:blip>
          <a:srcRect b="0" l="0" r="646" t="1961"/>
          <a:stretch/>
        </p:blipFill>
        <p:spPr>
          <a:xfrm>
            <a:off x="-14875" y="-14875"/>
            <a:ext cx="9158876" cy="52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042" y="408125"/>
            <a:ext cx="8729149" cy="43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5"/>
          <p:cNvSpPr/>
          <p:nvPr/>
        </p:nvSpPr>
        <p:spPr>
          <a:xfrm>
            <a:off x="424967" y="853100"/>
            <a:ext cx="3253200" cy="3482400"/>
          </a:xfrm>
          <a:prstGeom prst="roundRect">
            <a:avLst>
              <a:gd fmla="val 8377" name="adj"/>
            </a:avLst>
          </a:prstGeom>
          <a:solidFill>
            <a:srgbClr val="08BA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249" y="173326"/>
            <a:ext cx="1017276" cy="1017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5"/>
          <p:cNvSpPr txBox="1"/>
          <p:nvPr/>
        </p:nvSpPr>
        <p:spPr>
          <a:xfrm>
            <a:off x="424967" y="1430525"/>
            <a:ext cx="3253200" cy="11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Cada um é FUNDAMENTAL</a:t>
            </a:r>
            <a:endParaRPr b="0" i="0" sz="28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469" name="Google Shape;469;p65"/>
          <p:cNvCxnSpPr/>
          <p:nvPr/>
        </p:nvCxnSpPr>
        <p:spPr>
          <a:xfrm>
            <a:off x="933117" y="2571750"/>
            <a:ext cx="2295300" cy="0"/>
          </a:xfrm>
          <a:prstGeom prst="straightConnector1">
            <a:avLst/>
          </a:prstGeom>
          <a:noFill/>
          <a:ln cap="flat" cmpd="sng" w="38100">
            <a:solidFill>
              <a:srgbClr val="B0DD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0" name="Google Shape;470;p65"/>
          <p:cNvSpPr txBox="1"/>
          <p:nvPr/>
        </p:nvSpPr>
        <p:spPr>
          <a:xfrm>
            <a:off x="903917" y="2851850"/>
            <a:ext cx="2295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1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5"/>
              <a:buFont typeface="Arial"/>
              <a:buNone/>
            </a:pP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construir um mundo melhor 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65"/>
          <p:cNvSpPr/>
          <p:nvPr/>
        </p:nvSpPr>
        <p:spPr>
          <a:xfrm>
            <a:off x="3853975" y="705675"/>
            <a:ext cx="4733100" cy="3826200"/>
          </a:xfrm>
          <a:prstGeom prst="roundRect">
            <a:avLst>
              <a:gd fmla="val 5300" name="adj"/>
            </a:avLst>
          </a:prstGeom>
          <a:solidFill>
            <a:schemeClr val="lt1"/>
          </a:solidFill>
          <a:ln cap="flat" cmpd="sng" w="28575">
            <a:solidFill>
              <a:srgbClr val="B0DD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O Escotismo é uma grande fraternidade mundial, onde, unidos por um mesmo ideal e uma série de valores em comum, compartilhamos experiências, histórias e, principalmente, vínculos.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600">
                <a:latin typeface="Montserrat"/>
                <a:ea typeface="Montserrat"/>
                <a:cs typeface="Montserrat"/>
                <a:sym typeface="Montserrat"/>
              </a:rPr>
              <a:t>Dessa forma, cada uma das pessoas que fazem parte do Escotismo é essencial, pois cremos que cada história e cada pessoa que por aqui passa deixa marcas e nos ajuda sempre a construir, passo a passo, um movimento vivo e repleto de significado.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2" name="Google Shape;472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1442" y="4126225"/>
            <a:ext cx="779200" cy="101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6"/>
          <p:cNvPicPr preferRelativeResize="0"/>
          <p:nvPr/>
        </p:nvPicPr>
        <p:blipFill rotWithShape="1">
          <a:blip r:embed="rId3">
            <a:alphaModFix/>
          </a:blip>
          <a:srcRect b="0" l="0" r="1244" t="0"/>
          <a:stretch/>
        </p:blipFill>
        <p:spPr>
          <a:xfrm>
            <a:off x="3356363" y="4411350"/>
            <a:ext cx="5807273" cy="7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6"/>
          <p:cNvPicPr preferRelativeResize="0"/>
          <p:nvPr/>
        </p:nvPicPr>
        <p:blipFill rotWithShape="1">
          <a:blip r:embed="rId4">
            <a:alphaModFix/>
          </a:blip>
          <a:srcRect b="2416" l="16425" r="20883" t="18099"/>
          <a:stretch/>
        </p:blipFill>
        <p:spPr>
          <a:xfrm rot="10800000">
            <a:off x="14650" y="-14653"/>
            <a:ext cx="3455950" cy="517280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6"/>
          <p:cNvSpPr txBox="1"/>
          <p:nvPr/>
        </p:nvSpPr>
        <p:spPr>
          <a:xfrm>
            <a:off x="3783950" y="1055875"/>
            <a:ext cx="4952100" cy="3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Seja como parte da família, como escotista, dirigente ou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jovem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 todos são responsáveis pela manutenção do Escotismo como </a:t>
            </a: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ESPAÇO SEGURO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Tratamos com </a:t>
            </a: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prioridade com a proteção de crianças, </a:t>
            </a: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adolescentes</a:t>
            </a: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 e jovens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promoção de ações antibullying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 e não aceitação de qualquer tipo de abuso ou violência.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São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diversos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 os materiais e regras que 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colaboram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 para o bom funcionamento, mas é de suma </a:t>
            </a: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importância que toda a comunidade se comprometa.</a:t>
            </a: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0" name="Google Shape;480;p66" title="2024-10-29 98-BA Alcateia A (13).JPG"/>
          <p:cNvPicPr preferRelativeResize="0"/>
          <p:nvPr/>
        </p:nvPicPr>
        <p:blipFill rotWithShape="1">
          <a:blip r:embed="rId5">
            <a:alphaModFix/>
          </a:blip>
          <a:srcRect b="13559" l="0" r="23295" t="5730"/>
          <a:stretch/>
        </p:blipFill>
        <p:spPr>
          <a:xfrm>
            <a:off x="288525" y="0"/>
            <a:ext cx="29082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6"/>
          <p:cNvSpPr txBox="1"/>
          <p:nvPr/>
        </p:nvSpPr>
        <p:spPr>
          <a:xfrm>
            <a:off x="3876346" y="436400"/>
            <a:ext cx="45495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200" lIns="68200" spcFirstLastPara="1" rIns="68200" wrap="square" tIns="68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2000">
                <a:solidFill>
                  <a:srgbClr val="08BA54"/>
                </a:solidFill>
                <a:latin typeface="Montserrat"/>
                <a:ea typeface="Montserrat"/>
                <a:cs typeface="Montserrat"/>
                <a:sym typeface="Montserrat"/>
              </a:rPr>
              <a:t>ESPAÇO SEGURO</a:t>
            </a:r>
            <a:endParaRPr b="0" i="0" sz="20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7"/>
          <p:cNvPicPr preferRelativeResize="0"/>
          <p:nvPr/>
        </p:nvPicPr>
        <p:blipFill rotWithShape="1">
          <a:blip r:embed="rId3">
            <a:alphaModFix/>
          </a:blip>
          <a:srcRect b="1342" l="1854" r="1087" t="2114"/>
          <a:stretch/>
        </p:blipFill>
        <p:spPr>
          <a:xfrm>
            <a:off x="-81075" y="-236600"/>
            <a:ext cx="9913600" cy="557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7"/>
          <p:cNvSpPr txBox="1"/>
          <p:nvPr/>
        </p:nvSpPr>
        <p:spPr>
          <a:xfrm>
            <a:off x="265800" y="530125"/>
            <a:ext cx="6533700" cy="3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pt-BR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VAMOS JUNTOS </a:t>
            </a:r>
            <a:r>
              <a:rPr lang="pt-BR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CONSTRUIR</a:t>
            </a:r>
            <a:endParaRPr sz="4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pt-BR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UM MUNDO </a:t>
            </a:r>
            <a:r>
              <a:rPr lang="pt-BR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MELHOR?</a:t>
            </a:r>
            <a:endParaRPr b="0" i="0" sz="44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88" name="Google Shape;488;p67" title="PNE - MARINA (Quadro branco) (5).png"/>
          <p:cNvPicPr preferRelativeResize="0"/>
          <p:nvPr/>
        </p:nvPicPr>
        <p:blipFill rotWithShape="1">
          <a:blip r:embed="rId4">
            <a:alphaModFix/>
          </a:blip>
          <a:srcRect b="29916" l="41668" r="41986" t="29912"/>
          <a:stretch/>
        </p:blipFill>
        <p:spPr>
          <a:xfrm>
            <a:off x="7942400" y="3685900"/>
            <a:ext cx="937848" cy="129642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7"/>
          <p:cNvSpPr txBox="1"/>
          <p:nvPr/>
        </p:nvSpPr>
        <p:spPr>
          <a:xfrm>
            <a:off x="265807" y="3942017"/>
            <a:ext cx="33894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Escritório Nacional | Escoteiros do Brasil</a:t>
            </a:r>
            <a:br>
              <a:rPr b="0" i="0" lang="pt-BR" sz="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b="0" i="0" lang="pt-BR" sz="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t-BR"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expansao</a:t>
            </a:r>
            <a:r>
              <a:rPr lang="pt-BR" sz="9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@escoteiros.org.br</a:t>
            </a:r>
            <a:endParaRPr sz="9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Contato: (41)3353.4732 ou (41)3090.7928 </a:t>
            </a:r>
            <a:endParaRPr b="0" i="0" sz="900" u="none" cap="none" strike="noStrik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End</a:t>
            </a:r>
            <a:r>
              <a:rPr b="0" i="0" lang="pt-BR" sz="900" u="none" cap="none" strike="noStrik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ereço</a:t>
            </a:r>
            <a:r>
              <a:rPr b="0" i="0" lang="pt-BR" sz="900" u="none" cap="none" strike="noStrik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: Rua Coronel Dulcídio, 2107</a:t>
            </a:r>
            <a:br>
              <a:rPr lang="pt-BR" sz="9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b="0" i="0" lang="pt-BR" sz="900" u="none" cap="none" strike="noStrik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Água Verde, Curitiba-PR - CEP 80250-100</a:t>
            </a:r>
            <a:br>
              <a:rPr b="0" i="0" lang="pt-BR" sz="900" u="none" cap="none" strike="noStrik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pt-BR" sz="9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Instagram: </a:t>
            </a:r>
            <a:r>
              <a:rPr b="0" i="0" lang="pt-BR" sz="900" u="none" cap="none" strike="noStrik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@</a:t>
            </a:r>
            <a:r>
              <a:rPr lang="pt-BR" sz="9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escoteirosdobrasil       </a:t>
            </a:r>
            <a:endParaRPr b="0" i="0" sz="900" u="none" cap="none" strike="noStrike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/>
          <p:nvPr/>
        </p:nvSpPr>
        <p:spPr>
          <a:xfrm>
            <a:off x="75" y="1055075"/>
            <a:ext cx="9144000" cy="4088400"/>
          </a:xfrm>
          <a:prstGeom prst="round1Rect">
            <a:avLst>
              <a:gd fmla="val 16667" name="adj"/>
            </a:avLst>
          </a:prstGeom>
          <a:solidFill>
            <a:srgbClr val="674EA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8" name="Google Shape;15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4"/>
          <p:cNvSpPr txBox="1"/>
          <p:nvPr/>
        </p:nvSpPr>
        <p:spPr>
          <a:xfrm>
            <a:off x="3326425" y="2118275"/>
            <a:ext cx="5656500" cy="21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Foi idealizado por Robert Baden-Powell, em 1907, com uma proposta para realizar atividades que </a:t>
            </a:r>
            <a:r>
              <a:rPr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contribuíssem</a:t>
            </a:r>
            <a:r>
              <a:rPr lang="pt-BR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com a educação dos jovens ingleses.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34"/>
          <p:cNvSpPr txBox="1"/>
          <p:nvPr/>
        </p:nvSpPr>
        <p:spPr>
          <a:xfrm>
            <a:off x="169320" y="169375"/>
            <a:ext cx="69009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>
                <a:solidFill>
                  <a:srgbClr val="5D2B8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COMO SURGIU?</a:t>
            </a:r>
            <a:endParaRPr b="0" i="0" sz="5000" u="none" cap="none" strike="noStrike">
              <a:solidFill>
                <a:srgbClr val="5D2B8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1" name="Google Shape;161;p34" title="PNE - MARINA (Quadro branco) (2).png"/>
          <p:cNvPicPr preferRelativeResize="0"/>
          <p:nvPr/>
        </p:nvPicPr>
        <p:blipFill rotWithShape="1">
          <a:blip r:embed="rId4">
            <a:alphaModFix/>
          </a:blip>
          <a:srcRect b="21939" l="39904" r="38622" t="24784"/>
          <a:stretch/>
        </p:blipFill>
        <p:spPr>
          <a:xfrm>
            <a:off x="227949" y="1073875"/>
            <a:ext cx="3024187" cy="42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ancheta 1 cópia 4.png" id="166" name="Google Shape;1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ancheta 1 cópia 5.png" id="172" name="Google Shape;17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ancheta 1 cópia 15.png" id="178" name="Google Shape;17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38"/>
          <p:cNvGrpSpPr/>
          <p:nvPr/>
        </p:nvGrpSpPr>
        <p:grpSpPr>
          <a:xfrm>
            <a:off x="0" y="81"/>
            <a:ext cx="9144003" cy="5143501"/>
            <a:chOff x="0" y="81"/>
            <a:chExt cx="9144003" cy="5143501"/>
          </a:xfrm>
        </p:grpSpPr>
        <p:pic>
          <p:nvPicPr>
            <p:cNvPr id="185" name="Google Shape;185;p38"/>
            <p:cNvPicPr preferRelativeResize="0"/>
            <p:nvPr/>
          </p:nvPicPr>
          <p:blipFill rotWithShape="1">
            <a:blip r:embed="rId3">
              <a:alphaModFix/>
            </a:blip>
            <a:srcRect b="22489" l="0" r="2620" t="36428"/>
            <a:stretch/>
          </p:blipFill>
          <p:spPr>
            <a:xfrm>
              <a:off x="0" y="81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464422"/>
              <a:ext cx="9144003" cy="4679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864876" y="3380425"/>
              <a:ext cx="135976" cy="1383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38"/>
          <p:cNvSpPr/>
          <p:nvPr/>
        </p:nvSpPr>
        <p:spPr>
          <a:xfrm>
            <a:off x="718625" y="2571751"/>
            <a:ext cx="3636600" cy="1644300"/>
          </a:xfrm>
          <a:prstGeom prst="roundRect">
            <a:avLst>
              <a:gd fmla="val 3586" name="adj"/>
            </a:avLst>
          </a:prstGeom>
          <a:solidFill>
            <a:srgbClr val="F07F35"/>
          </a:solidFill>
          <a:ln>
            <a:noFill/>
          </a:ln>
        </p:spPr>
        <p:txBody>
          <a:bodyPr anchorCtr="0" anchor="ctr" bIns="64625" lIns="64625" spcFirstLastPara="1" rIns="64625" wrap="square" tIns="646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89"/>
              <a:buFont typeface="Arial"/>
              <a:buNone/>
            </a:pPr>
            <a:r>
              <a:t/>
            </a:r>
            <a:endParaRPr b="0" i="0" sz="98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8"/>
          <p:cNvSpPr txBox="1"/>
          <p:nvPr/>
        </p:nvSpPr>
        <p:spPr>
          <a:xfrm>
            <a:off x="895625" y="2730900"/>
            <a:ext cx="3282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8"/>
              <a:buFont typeface="Arial"/>
              <a:buNone/>
            </a:pPr>
            <a:r>
              <a:rPr lang="pt-BR" sz="223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EDUCAÇÃO INTEGRAL</a:t>
            </a:r>
            <a:endParaRPr sz="223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8"/>
              <a:buFont typeface="Arial"/>
              <a:buNone/>
            </a:pPr>
            <a:r>
              <a:rPr lang="pt-BR" sz="223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PERMANENTE E </a:t>
            </a:r>
            <a:endParaRPr sz="223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98"/>
              <a:buFont typeface="Arial"/>
              <a:buNone/>
            </a:pPr>
            <a:r>
              <a:rPr lang="pt-BR" sz="2238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A VIDA</a:t>
            </a:r>
            <a:endParaRPr sz="2238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6"/>
              <a:buFont typeface="Arial"/>
              <a:buNone/>
            </a:pPr>
            <a:r>
              <a:t/>
            </a:r>
            <a:endParaRPr b="0" i="0" sz="894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61862">
            <a:off x="439123" y="3640349"/>
            <a:ext cx="1277607" cy="1052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ancheta 1 cópia 17.png" id="195" name="Google Shape;19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72069"/>
            <a:ext cx="9144003" cy="7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