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2" r:id="rId2"/>
    <p:sldId id="256" r:id="rId3"/>
    <p:sldId id="259" r:id="rId4"/>
    <p:sldId id="285" r:id="rId5"/>
    <p:sldId id="281" r:id="rId6"/>
    <p:sldId id="272" r:id="rId7"/>
    <p:sldId id="276" r:id="rId8"/>
    <p:sldId id="277" r:id="rId9"/>
    <p:sldId id="278" r:id="rId10"/>
    <p:sldId id="279" r:id="rId11"/>
    <p:sldId id="280" r:id="rId12"/>
    <p:sldId id="282" r:id="rId13"/>
    <p:sldId id="284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AC"/>
    <a:srgbClr val="033163"/>
    <a:srgbClr val="FFF10B"/>
    <a:srgbClr val="B0C123"/>
    <a:srgbClr val="006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15EF6-F6D1-7B45-90A8-7CBA4D34B66E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04A8-661B-234D-94D1-C4F99EFA2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9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2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9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5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8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2747-F590-4144-A612-0CFCFE9BF6F9}" type="datetimeFigureOut">
              <a:rPr lang="en-US" smtClean="0"/>
              <a:t>15/05/17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D653-4FE1-D242-A5FB-94EBE329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landiabrasil.com.br/lingua-islandesa%23vocabulario-e-frases-basico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ollur.is/English/individuals/customs/traveling-to-iceland/duty-free-imports/%23foo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nternacional@escoteiros.org.br" TargetMode="External"/><Relationship Id="rId3" Type="http://schemas.openxmlformats.org/officeDocument/2006/relationships/hyperlink" Target="http://www.escoteiros.org.br/wp-content/uploads/2016/01/passaporte_escoteiro-1.do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stintivo 2 - Brasil Moo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53" r="-41453"/>
          <a:stretch>
            <a:fillRect/>
          </a:stretch>
        </p:blipFill>
        <p:spPr>
          <a:xfrm>
            <a:off x="831159" y="1128858"/>
            <a:ext cx="8312841" cy="4571742"/>
          </a:xfrm>
        </p:spPr>
      </p:pic>
    </p:spTree>
    <p:extLst>
      <p:ext uri="{BB962C8B-B14F-4D97-AF65-F5344CB8AC3E}">
        <p14:creationId xmlns:p14="http://schemas.microsoft.com/office/powerpoint/2010/main" val="45876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806" y="1957648"/>
            <a:ext cx="7045661" cy="6373848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Alojamento em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Reiquiavique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 antes e depois do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Moot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 em escolas da cidade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Reservar até dia </a:t>
            </a:r>
            <a:r>
              <a:rPr lang="pt-BR" sz="1800" b="1" dirty="0">
                <a:solidFill>
                  <a:srgbClr val="0091AC"/>
                </a:solidFill>
                <a:latin typeface="Museo 300"/>
              </a:rPr>
              <a:t>15/05/2017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pelo: http://travel.worldscoutmoot.is/en/scout-accommodation-in-reykjavik/</a:t>
            </a: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Alojamento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3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806" y="1957648"/>
            <a:ext cx="7045661" cy="6373848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vocabulário 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básico: </a:t>
            </a:r>
            <a:r>
              <a:rPr lang="pt-BR" sz="1800" u="sng" dirty="0">
                <a:solidFill>
                  <a:srgbClr val="0091AC"/>
                </a:solidFill>
                <a:latin typeface="Museo 300"/>
                <a:hlinkClick r:id="rId2"/>
              </a:rPr>
              <a:t>http://islandiabrasil.com.br/lingua-islandesa#vocabulario-e-frases-basicos</a:t>
            </a:r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guia 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de pronuncia: http://islandiabrasil.com.br/lingua-islandesa#guia-de-pronuncia</a:t>
            </a: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 smtClean="0">
                <a:solidFill>
                  <a:srgbClr val="033163"/>
                </a:solidFill>
                <a:latin typeface="Museo 700"/>
                <a:cs typeface="Museo 700"/>
              </a:rPr>
              <a:t>Islândes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7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539" y="469067"/>
            <a:ext cx="7468994" cy="6373848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Pronúncia: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Spiderman</a:t>
            </a: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Significa: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Scoutman</a:t>
            </a: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Desafio físico originário da Dinamarca</a:t>
            </a:r>
          </a:p>
          <a:p>
            <a:r>
              <a:rPr lang="pt-BR" sz="1800" dirty="0">
                <a:solidFill>
                  <a:srgbClr val="0091AC"/>
                </a:solidFill>
                <a:latin typeface="Museo 300"/>
              </a:rPr>
              <a:t>Para ganhar o distintivo:</a:t>
            </a:r>
          </a:p>
          <a:p>
            <a:pPr>
              <a:buFontTx/>
              <a:buChar char="-"/>
            </a:pPr>
            <a:r>
              <a:rPr lang="pt-BR" sz="1800" dirty="0">
                <a:solidFill>
                  <a:srgbClr val="0091AC"/>
                </a:solidFill>
                <a:latin typeface="Museo 300"/>
              </a:rPr>
              <a:t>Nadar 800m na piscina que fica perto do campo</a:t>
            </a:r>
          </a:p>
          <a:p>
            <a:pPr>
              <a:buFontTx/>
              <a:buChar char="-"/>
            </a:pPr>
            <a:r>
              <a:rPr lang="pt-BR" sz="1800" dirty="0">
                <a:solidFill>
                  <a:srgbClr val="0091AC"/>
                </a:solidFill>
                <a:latin typeface="Museo 300"/>
              </a:rPr>
              <a:t>Depois correr até o Monte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Búrfell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, onde irá começar a terceira parte</a:t>
            </a:r>
          </a:p>
          <a:p>
            <a:pPr>
              <a:buFontTx/>
              <a:buChar char="-"/>
            </a:pPr>
            <a:r>
              <a:rPr lang="pt-BR" sz="1800" dirty="0">
                <a:solidFill>
                  <a:srgbClr val="0091AC"/>
                </a:solidFill>
                <a:latin typeface="Museo 300"/>
              </a:rPr>
              <a:t>Subir e descer o Monte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Búrfell</a:t>
            </a:r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>
              <a:buFontTx/>
              <a:buChar char="-"/>
            </a:pPr>
            <a:r>
              <a:rPr lang="pt-BR" sz="1800" dirty="0">
                <a:solidFill>
                  <a:srgbClr val="0091AC"/>
                </a:solidFill>
                <a:latin typeface="Museo 300"/>
              </a:rPr>
              <a:t>Correr de volta para o campo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A corrida e a caminhada da piscina para o Campo dão uns 22km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No cume do Monte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Búrfell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, lanches e bebidas estarão esperando os “competidores”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O número de vagas é limitado e a inscrição deverá ser feita no primeiro dia no Campo. Terá pré-inscrição e esses terão prioridade, mas mesmo assim será necessário confirmar a inscrição/ participação assim que chegar no campo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Mais detalhes em breve</a:t>
            </a:r>
          </a:p>
          <a:p>
            <a:pPr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pPr mar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err="1">
                <a:solidFill>
                  <a:srgbClr val="033163"/>
                </a:solidFill>
                <a:latin typeface="Museo 700"/>
              </a:rPr>
              <a:t>Spejderman</a:t>
            </a:r>
            <a:endParaRPr lang="en-US" dirty="0">
              <a:solidFill>
                <a:srgbClr val="033163"/>
              </a:solidFill>
              <a:latin typeface="Museo 70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031" y="469067"/>
            <a:ext cx="1430702" cy="153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93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539" y="469067"/>
            <a:ext cx="7468994" cy="6373848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Dia 30 de julho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ISK 3500 para maiores de 18 anos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ISK 1750 para os com idade entre 06 e 18 anos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Menores de 06 anos não pagam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Inclui: identificação e guia de visitas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Horário: 09:00 – 17:00 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500 vagas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Visita às áreas públicas: Centro Mundial Escoteiro e Praça Central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Não será permitido entrar nos subcampos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As reservas devem ser feitas pelo: travel.worldscoutmoot.is</a:t>
            </a:r>
          </a:p>
          <a:p>
            <a:pPr mar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pPr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pPr mar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</a:rPr>
              <a:t>Dia da Visita</a:t>
            </a:r>
            <a:endParaRPr lang="en-US" dirty="0">
              <a:solidFill>
                <a:srgbClr val="033163"/>
              </a:solidFill>
              <a:latin typeface="Museo 700"/>
            </a:endParaRPr>
          </a:p>
        </p:txBody>
      </p:sp>
    </p:spTree>
    <p:extLst>
      <p:ext uri="{BB962C8B-B14F-4D97-AF65-F5344CB8AC3E}">
        <p14:creationId xmlns:p14="http://schemas.microsoft.com/office/powerpoint/2010/main" val="52203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539" y="399782"/>
            <a:ext cx="7468994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Usar nas publicações nas redes sociais a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hashtag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:</a:t>
            </a: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</a:rPr>
              <a:t>#</a:t>
            </a:r>
            <a:r>
              <a:rPr lang="pt-BR" dirty="0" err="1" smtClean="0">
                <a:solidFill>
                  <a:srgbClr val="033163"/>
                </a:solidFill>
                <a:latin typeface="Museo 700"/>
              </a:rPr>
              <a:t>BrasilnoMoot</a:t>
            </a:r>
            <a:endParaRPr lang="en-US" dirty="0">
              <a:solidFill>
                <a:srgbClr val="033163"/>
              </a:solidFill>
              <a:latin typeface="Museo 70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473200" y="1769533"/>
            <a:ext cx="76707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8000" dirty="0">
                <a:solidFill>
                  <a:srgbClr val="0091AC"/>
                </a:solidFill>
                <a:latin typeface="Museo 300"/>
                <a:cs typeface="Museo 300"/>
              </a:rPr>
              <a:t>#</a:t>
            </a:r>
            <a:r>
              <a:rPr lang="pt-BR" sz="8000" dirty="0" err="1" smtClean="0">
                <a:solidFill>
                  <a:srgbClr val="0091AC"/>
                </a:solidFill>
                <a:latin typeface="Museo 300"/>
                <a:cs typeface="Museo 300"/>
              </a:rPr>
              <a:t>BrasilnoMoot</a:t>
            </a:r>
            <a:endParaRPr lang="pt-BR" sz="8000" dirty="0">
              <a:solidFill>
                <a:srgbClr val="0091AC"/>
              </a:solidFill>
              <a:latin typeface="Museo 300"/>
              <a:cs typeface="Museo 30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15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9665"/>
            <a:ext cx="7772400" cy="1470025"/>
          </a:xfrm>
        </p:spPr>
        <p:txBody>
          <a:bodyPr>
            <a:normAutofit/>
          </a:bodyPr>
          <a:lstStyle/>
          <a:p>
            <a:r>
              <a:rPr lang="pt-BR" sz="8000" dirty="0" smtClean="0">
                <a:solidFill>
                  <a:srgbClr val="006A2E"/>
                </a:solidFill>
                <a:latin typeface="Museo 700"/>
                <a:cs typeface="Museo 700"/>
              </a:rPr>
              <a:t>Dicas</a:t>
            </a:r>
            <a:endParaRPr lang="en-US" sz="8000" dirty="0">
              <a:solidFill>
                <a:srgbClr val="006A2E"/>
              </a:solidFill>
              <a:latin typeface="Museo 700"/>
              <a:cs typeface="Museo 700"/>
            </a:endParaRPr>
          </a:p>
        </p:txBody>
      </p:sp>
      <p:pic>
        <p:nvPicPr>
          <p:cNvPr id="4" name="Picture 3" descr="logoti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08" y="5029170"/>
            <a:ext cx="1327595" cy="18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70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078" y="484152"/>
            <a:ext cx="7045661" cy="6373848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Até 3 kg de comida, mas nada de ovo, carne crua e leite</a:t>
            </a:r>
          </a:p>
          <a:p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Regras da Islândia:</a:t>
            </a:r>
          </a:p>
          <a:p>
            <a:pPr marL="0" indent="0" fontAlgn="base">
              <a:buNone/>
            </a:pPr>
            <a:r>
              <a:rPr lang="pt-BR" sz="1400" dirty="0">
                <a:solidFill>
                  <a:srgbClr val="0091AC"/>
                </a:solidFill>
                <a:latin typeface="Museo 300"/>
              </a:rPr>
              <a:t>Os viajantes </a:t>
            </a:r>
            <a:r>
              <a:rPr lang="pt-BR" sz="1400" b="1" dirty="0">
                <a:solidFill>
                  <a:srgbClr val="0091AC"/>
                </a:solidFill>
                <a:latin typeface="Museo 300"/>
              </a:rPr>
              <a:t>podem importar</a:t>
            </a:r>
            <a:r>
              <a:rPr lang="pt-BR" sz="1400" dirty="0">
                <a:solidFill>
                  <a:srgbClr val="0091AC"/>
                </a:solidFill>
                <a:latin typeface="Museo 300"/>
              </a:rPr>
              <a:t> os seguintes produtos sempre que seja para uso pessoal:</a:t>
            </a:r>
          </a:p>
          <a:p>
            <a:pPr marL="0" indent="0" fontAlgn="base">
              <a:buNone/>
            </a:pPr>
            <a:r>
              <a:rPr lang="pt-BR" sz="1400" dirty="0">
                <a:solidFill>
                  <a:srgbClr val="0091AC"/>
                </a:solidFill>
                <a:latin typeface="Museo 300"/>
              </a:rPr>
              <a:t>- Tabaco: passageiros a partir de 18 anos de idade podem importar 200 cigarros ou 250 gramas de outros produtos relacionados</a:t>
            </a:r>
          </a:p>
          <a:p>
            <a:pPr marL="0" indent="0" fontAlgn="base">
              <a:buNone/>
            </a:pPr>
            <a:r>
              <a:rPr lang="pt-BR" sz="1400" dirty="0">
                <a:solidFill>
                  <a:srgbClr val="0091AC"/>
                </a:solidFill>
                <a:latin typeface="Museo 300"/>
              </a:rPr>
              <a:t>- Bebidas alcoólicas: passageiros maiores de 20 anos podem importar as seguintes combinações de álcool: um litro de bebidas alcoólicas e um litro de vinho; um litro de bebidas alcoólicas e seis litros de cerveja; um litro de vinho e seis litros de cerveja; ou cinco litros de vinho.</a:t>
            </a:r>
          </a:p>
          <a:p>
            <a:pPr marL="0" indent="0" fontAlgn="base">
              <a:buNone/>
            </a:pPr>
            <a:r>
              <a:rPr lang="pt-BR" sz="1400" dirty="0">
                <a:solidFill>
                  <a:srgbClr val="0091AC"/>
                </a:solidFill>
                <a:latin typeface="Museo 300"/>
              </a:rPr>
              <a:t>- 3 kg de produtos alimentícios cujo valor total não passe de 13 mil coroas islandesas- ISK.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/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Estão </a:t>
            </a:r>
            <a:r>
              <a:rPr lang="pt-BR" sz="1400" b="1" dirty="0">
                <a:solidFill>
                  <a:srgbClr val="0091AC"/>
                </a:solidFill>
                <a:latin typeface="Museo 300"/>
              </a:rPr>
              <a:t>proibidos</a:t>
            </a:r>
            <a:r>
              <a:rPr lang="pt-BR" sz="1400" dirty="0">
                <a:solidFill>
                  <a:srgbClr val="0091AC"/>
                </a:solidFill>
                <a:latin typeface="Museo 300"/>
              </a:rPr>
              <a:t> os seguintes artigos:</a:t>
            </a:r>
          </a:p>
          <a:p>
            <a:pPr fontAlgn="base"/>
            <a:r>
              <a:rPr lang="pt-BR" sz="1400" dirty="0">
                <a:solidFill>
                  <a:srgbClr val="0091AC"/>
                </a:solidFill>
                <a:latin typeface="Museo 300"/>
              </a:rPr>
              <a:t>Narcóticos</a:t>
            </a:r>
          </a:p>
          <a:p>
            <a:pPr fontAlgn="base"/>
            <a:r>
              <a:rPr lang="pt-BR" sz="1400" dirty="0">
                <a:solidFill>
                  <a:srgbClr val="0091AC"/>
                </a:solidFill>
                <a:latin typeface="Museo 300"/>
              </a:rPr>
              <a:t>Produtos derivados de animais</a:t>
            </a:r>
          </a:p>
          <a:p>
            <a:pPr fontAlgn="base"/>
            <a:r>
              <a:rPr lang="pt-BR" sz="1400" dirty="0">
                <a:solidFill>
                  <a:srgbClr val="0091AC"/>
                </a:solidFill>
                <a:latin typeface="Museo 300"/>
              </a:rPr>
              <a:t>Armas</a:t>
            </a:r>
          </a:p>
          <a:p>
            <a:pPr fontAlgn="base"/>
            <a:r>
              <a:rPr lang="pt-BR" sz="1400" dirty="0">
                <a:solidFill>
                  <a:srgbClr val="0091AC"/>
                </a:solidFill>
                <a:latin typeface="Museo 300"/>
              </a:rPr>
              <a:t>Os produtos de tabaco sem fumaça, como o rapé e o tabaco de mascar.</a:t>
            </a:r>
          </a:p>
          <a:p>
            <a:pPr marL="0" indent="0">
              <a:buNone/>
            </a:pPr>
            <a:endParaRPr lang="pt-BR" sz="1400" dirty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indent="0">
              <a:buNone/>
            </a:pPr>
            <a:endParaRPr lang="pt-BR" sz="1400" dirty="0" smtClean="0">
              <a:solidFill>
                <a:srgbClr val="0091AC"/>
              </a:solidFill>
              <a:latin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O que pode levar para Islândia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5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078" y="484152"/>
            <a:ext cx="7045661" cy="6373848"/>
          </a:xfrm>
        </p:spPr>
        <p:txBody>
          <a:bodyPr>
            <a:noAutofit/>
          </a:bodyPr>
          <a:lstStyle/>
          <a:p>
            <a:pPr fontAlgn="base"/>
            <a:r>
              <a:rPr lang="pt-BR" sz="1400" b="1" dirty="0" smtClean="0">
                <a:solidFill>
                  <a:srgbClr val="0091AC"/>
                </a:solidFill>
                <a:latin typeface="Museo 300"/>
              </a:rPr>
              <a:t>Alimentos </a:t>
            </a:r>
            <a:r>
              <a:rPr lang="pt-BR" sz="1400" b="1" dirty="0">
                <a:solidFill>
                  <a:srgbClr val="0091AC"/>
                </a:solidFill>
                <a:latin typeface="Museo 300"/>
              </a:rPr>
              <a:t>proibidos na </a:t>
            </a:r>
            <a:r>
              <a:rPr lang="pt-BR" sz="1400" b="1" dirty="0" smtClean="0">
                <a:solidFill>
                  <a:srgbClr val="0091AC"/>
                </a:solidFill>
                <a:latin typeface="Museo 300"/>
              </a:rPr>
              <a:t>mala (regras internacionais):</a:t>
            </a:r>
            <a:endParaRPr lang="pt-BR" sz="1400" b="1" dirty="0">
              <a:solidFill>
                <a:srgbClr val="0091AC"/>
              </a:solidFill>
              <a:latin typeface="Museo 300"/>
            </a:endParaRPr>
          </a:p>
          <a:p>
            <a:pPr marL="0" indent="0" fontAlgn="base">
              <a:buNone/>
            </a:pPr>
            <a:r>
              <a:rPr lang="pt-BR" sz="1400" dirty="0">
                <a:solidFill>
                  <a:srgbClr val="0091AC"/>
                </a:solidFill>
                <a:latin typeface="Museo 300"/>
              </a:rPr>
              <a:t>• Carnes in natura ou industrializadas, como presunto, embutidos, enlatados e pescados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Leite e seus derivados, como queijos, doce de leite, iogurtes e manteigas, não podem entrar no país sem autorização do Ministério da Agricultura, pois podem colocar em risco a saúde da população e de rebanhos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Ovos ou outros alimentos não processados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Vegetais e frutas não podem ser trazidos de outros países, já que há possibilidade de conterem pragas ou estarem contaminados por alguma doença, o que pode causar danos à agricultura do país ou à saúde humana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Mel, cera e própolis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Mudas, sementes, hortaliças frescas, madeira e terra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Mesmo quando destinados à pesquisa, insetos, moluscos, bactérias e fungos não podem entrar no país sem certificação do Ministério da Agricultura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Agrotóxicos, produtos veterinários (soro, vacinas, medicamentos), sêmen e embriões de animais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Comidas e lanches servidos a bordo pelas companhias aéreas não podem ser trazidos pelos passageiros. Os itens devem ser consumidos apenas no avião, pois podem se deteriorar e causar problemas de saúde</a:t>
            </a:r>
          </a:p>
          <a:p>
            <a:pPr fontAlgn="base"/>
            <a:r>
              <a:rPr lang="pt-BR" sz="1800" u="sng" dirty="0" smtClean="0">
                <a:solidFill>
                  <a:srgbClr val="0091AC"/>
                </a:solidFill>
                <a:hlinkClick r:id="rId2"/>
              </a:rPr>
              <a:t>https</a:t>
            </a:r>
            <a:r>
              <a:rPr lang="pt-BR" sz="1800" u="sng" dirty="0">
                <a:solidFill>
                  <a:srgbClr val="0091AC"/>
                </a:solidFill>
                <a:hlinkClick r:id="rId2"/>
              </a:rPr>
              <a:t>://www.tollur.is/English/individuals/customs/traveling-to-iceland/duty-free-imports/#food</a:t>
            </a:r>
            <a:endParaRPr lang="pt-BR" sz="1800" dirty="0">
              <a:solidFill>
                <a:srgbClr val="0091AC"/>
              </a:solidFill>
            </a:endParaRPr>
          </a:p>
          <a:p>
            <a:pPr marL="0" lvl="0" indent="0">
              <a:buNone/>
            </a:pPr>
            <a:endParaRPr lang="pt-BR" sz="1800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O que pode levar para Islândia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1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078" y="484152"/>
            <a:ext cx="7045661" cy="6373848"/>
          </a:xfrm>
        </p:spPr>
        <p:txBody>
          <a:bodyPr>
            <a:noAutofit/>
          </a:bodyPr>
          <a:lstStyle/>
          <a:p>
            <a:pPr fontAlgn="base"/>
            <a:r>
              <a:rPr lang="pt-BR" sz="1400" b="1" dirty="0" smtClean="0">
                <a:solidFill>
                  <a:srgbClr val="0091AC"/>
                </a:solidFill>
                <a:latin typeface="Museo 300"/>
              </a:rPr>
              <a:t>O </a:t>
            </a:r>
            <a:r>
              <a:rPr lang="pt-BR" sz="1400" b="1" dirty="0">
                <a:solidFill>
                  <a:srgbClr val="0091AC"/>
                </a:solidFill>
                <a:latin typeface="Museo 300"/>
              </a:rPr>
              <a:t>que você pode levar na </a:t>
            </a:r>
            <a:r>
              <a:rPr lang="pt-BR" sz="1400" b="1" dirty="0" smtClean="0">
                <a:solidFill>
                  <a:srgbClr val="0091AC"/>
                </a:solidFill>
                <a:latin typeface="Museo 300"/>
              </a:rPr>
              <a:t>mala (regras internacionais)</a:t>
            </a:r>
            <a:endParaRPr lang="pt-BR" sz="1400" dirty="0">
              <a:solidFill>
                <a:srgbClr val="0091AC"/>
              </a:solidFill>
              <a:latin typeface="Museo 300"/>
            </a:endParaRPr>
          </a:p>
          <a:p>
            <a:pPr marL="0" indent="0" fontAlgn="base">
              <a:buNone/>
            </a:pPr>
            <a:r>
              <a:rPr lang="pt-BR" sz="1400" dirty="0">
                <a:solidFill>
                  <a:srgbClr val="0091AC"/>
                </a:solidFill>
                <a:latin typeface="Museo 300"/>
              </a:rPr>
              <a:t>• Café solúvel, torrado ou moído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Azeites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Produtos de origem vegetal industrializados, embalados a vácuo, enlatados, em salmoura e outros conservantes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Chocolates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Erva-mate elaborada e embalada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Pó para sorvetes e sobremesas, embalado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Féculas embaladas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Margarina e pasta de cacau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Glicose e açúcar refinado e embalado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Cigarros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Bebidas em geral (chás, sucos e refrigerantes) em embalagens de até 100ml</a:t>
            </a:r>
            <a:br>
              <a:rPr lang="pt-BR" sz="1400" dirty="0">
                <a:solidFill>
                  <a:srgbClr val="0091AC"/>
                </a:solidFill>
                <a:latin typeface="Museo 300"/>
              </a:rPr>
            </a:br>
            <a:r>
              <a:rPr lang="pt-BR" sz="1400" dirty="0">
                <a:solidFill>
                  <a:srgbClr val="0091AC"/>
                </a:solidFill>
                <a:latin typeface="Museo 300"/>
              </a:rPr>
              <a:t>• Vinhos podem circular livremente, mas o viajante deve observar o limite de 12 garrafas de uma mesma marca ou até 18 de fabricantes diferentes. Outras bebidas alcoólicas podem ser trazidas até um limite de 12 litros</a:t>
            </a:r>
            <a:r>
              <a:rPr lang="pt-BR" sz="1400" dirty="0" smtClean="0">
                <a:solidFill>
                  <a:srgbClr val="0091AC"/>
                </a:solidFill>
                <a:latin typeface="Museo 300"/>
              </a:rPr>
              <a:t>.</a:t>
            </a:r>
            <a:endParaRPr lang="pt-BR" sz="1400" dirty="0">
              <a:solidFill>
                <a:srgbClr val="0091AC"/>
              </a:solidFill>
              <a:latin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O que pode levar para Islândia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9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1829724"/>
            <a:ext cx="7351193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Carta emitida pelo Escritório Nacional que comprova que você é membro da WOSM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Quem quiser o Passaporte Escoteiro, solicitar para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  <a:hlinkClick r:id="rId2"/>
              </a:rPr>
              <a:t>internacional@escoteiros.org.br</a:t>
            </a: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Enviar </a:t>
            </a:r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</a:rPr>
              <a:t>o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formulári</a:t>
            </a:r>
            <a:r>
              <a:rPr lang="bg-BG" sz="1800" dirty="0" smtClean="0">
                <a:solidFill>
                  <a:srgbClr val="0091AC"/>
                </a:solidFill>
                <a:latin typeface="Museo 300"/>
                <a:cs typeface="Museo 300"/>
              </a:rPr>
              <a:t>o (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  <a:hlinkClick r:id="rId3"/>
              </a:rPr>
              <a:t>http</a:t>
            </a:r>
            <a:r>
              <a:rPr lang="pt-BR" sz="1800" dirty="0">
                <a:solidFill>
                  <a:srgbClr val="0091AC"/>
                </a:solidFill>
                <a:latin typeface="Museo 300"/>
                <a:cs typeface="Museo 300"/>
                <a:hlinkClick r:id="rId3"/>
              </a:rPr>
              <a:t>://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  <a:hlinkClick r:id="rId3"/>
              </a:rPr>
              <a:t>www.escoteiros.org.br/wp-content/uploads/2016/01/passaporte_escoteiro-1.doc</a:t>
            </a:r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) preenchido</a:t>
            </a: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Passaporte Escoteiro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9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872" y="204124"/>
            <a:ext cx="7045661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3 horas a mais que o Brasil 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Não aceitam gorjeta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Código telefônico: 354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Ligação 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da Islândia para o Brasil a cobrar: usar a telefonista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533-5019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Cartões 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telefônicos internacionais: são  facilmente encontrados em postos de gasolina e lojas de conveniência em todo o país. Esses cartões normalmente possuem melhores tarifas do que chamadas feitas diretamente dos hotéis ou de telefones públicos. Os centros de informações turísticas vendem estes cartões e possuem também telefones destas empresas de telefonia internacional. Os preços para ligações ao Brasil são muito baixos. O minuto para ligar para telefone fixo do Brasil é de R$ 0,10. Para celular, R$ 0,45.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Pontos de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wi-fi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por todo lado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Bebida alcoólica só são vendidas nas lojas de bebidas chamadas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Vinbúdin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</a:t>
            </a:r>
            <a:r>
              <a:rPr lang="pt-BR" sz="1200" dirty="0">
                <a:solidFill>
                  <a:srgbClr val="0091AC"/>
                </a:solidFill>
                <a:latin typeface="Museo 300"/>
              </a:rPr>
              <a:t>(http://</a:t>
            </a:r>
            <a:r>
              <a:rPr lang="pt-BR" sz="1200" dirty="0" smtClean="0">
                <a:solidFill>
                  <a:srgbClr val="0091AC"/>
                </a:solidFill>
                <a:latin typeface="Museo 300"/>
              </a:rPr>
              <a:t>www.vinbudin.is/english/home/opnunartimar.aspx).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No supermercado encontra cerveja light (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máx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 2,5% de teor alcoólico). </a:t>
            </a:r>
            <a:r>
              <a:rPr lang="bg-BG" sz="1800" dirty="0" smtClean="0">
                <a:solidFill>
                  <a:srgbClr val="0091AC"/>
                </a:solidFill>
                <a:latin typeface="Museo 300"/>
              </a:rPr>
              <a:t>N</a:t>
            </a:r>
            <a:r>
              <a:rPr lang="bg-BG" sz="1800" dirty="0" smtClean="0">
                <a:solidFill>
                  <a:srgbClr val="0091AC"/>
                </a:solidFill>
                <a:latin typeface="Museo 300"/>
              </a:rPr>
              <a:t>ão pode consumir bebida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na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rua.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Água da torneira excelente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Comer cachorro-quente</a:t>
            </a:r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Islândia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3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806" y="238915"/>
            <a:ext cx="7045661" cy="6373848"/>
          </a:xfrm>
        </p:spPr>
        <p:txBody>
          <a:bodyPr>
            <a:noAutofit/>
          </a:bodyPr>
          <a:lstStyle/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Moeda no Campo: Coroa Islandesa (ISK)</a:t>
            </a: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Não terá Banco no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Moot</a:t>
            </a: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r>
              <a:rPr lang="pt-BR" sz="1800" dirty="0" smtClean="0">
                <a:solidFill>
                  <a:srgbClr val="0091AC"/>
                </a:solidFill>
                <a:latin typeface="Museo 300"/>
                <a:cs typeface="Museo 300"/>
              </a:rPr>
              <a:t>No campo serão aceitos: cartão de crédito e débito, e coroas islandesas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Banco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 </a:t>
            </a:r>
            <a:r>
              <a:rPr lang="pt-BR" sz="1800" b="1" dirty="0" err="1">
                <a:solidFill>
                  <a:srgbClr val="0091AC"/>
                </a:solidFill>
                <a:latin typeface="Museo 300"/>
              </a:rPr>
              <a:t>Landsbanki</a:t>
            </a:r>
            <a:r>
              <a:rPr lang="pt-BR" sz="1800" b="1" dirty="0">
                <a:solidFill>
                  <a:srgbClr val="0091AC"/>
                </a:solidFill>
                <a:latin typeface="Museo 300"/>
              </a:rPr>
              <a:t> </a:t>
            </a:r>
            <a:r>
              <a:rPr lang="pt-BR" sz="1800" b="1" dirty="0" err="1" smtClean="0">
                <a:solidFill>
                  <a:srgbClr val="0091AC"/>
                </a:solidFill>
                <a:latin typeface="Museo 300"/>
              </a:rPr>
              <a:t>Íslands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possui 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taxas de câmbio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razoáveis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Fácil fazer câmbio de dólares e euros na Capital</a:t>
            </a:r>
          </a:p>
          <a:p>
            <a:r>
              <a:rPr lang="pt-BR" sz="1800" dirty="0">
                <a:solidFill>
                  <a:srgbClr val="0091AC"/>
                </a:solidFill>
                <a:latin typeface="Museo 300"/>
              </a:rPr>
              <a:t>Visa e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MasterCard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são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as bandeiras mais aceitas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, apesar de American Express e </a:t>
            </a:r>
            <a:r>
              <a:rPr lang="pt-BR" sz="1800" dirty="0" err="1">
                <a:solidFill>
                  <a:srgbClr val="0091AC"/>
                </a:solidFill>
                <a:latin typeface="Museo 300"/>
              </a:rPr>
              <a:t>Diner’s</a:t>
            </a:r>
            <a:r>
              <a:rPr lang="pt-BR" sz="1800" dirty="0">
                <a:solidFill>
                  <a:srgbClr val="0091AC"/>
                </a:solidFill>
                <a:latin typeface="Museo 300"/>
              </a:rPr>
              <a:t> Club também serem aceitos em alguns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locais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Quem levar cartão de crédito e/ou débito não esquecer de liberar para uso no exterior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Cartão de Crédito e Débito: 6,38% de IOF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Moeda Estrangeira: 1,1% de IOF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Saque em moeda local (procurar por terminais que tenham a bandeira PLUS para cartões da VISA e CIRRUS para cartões da Mastercard): 6,38% de IOF + taxa de serviço</a:t>
            </a:r>
          </a:p>
          <a:p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Travel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 Money: segurança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Não trazer coroas islandesas para o Brasil (só as moedinhas de lembrança): não dá para fazer câmbio aqui</a:t>
            </a:r>
          </a:p>
          <a:p>
            <a:pPr marL="0" indent="0">
              <a:buNone/>
            </a:pPr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Dinheiro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94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806" y="1779849"/>
            <a:ext cx="7045661" cy="6373848"/>
          </a:xfrm>
        </p:spPr>
        <p:txBody>
          <a:bodyPr>
            <a:noAutofit/>
          </a:bodyPr>
          <a:lstStyle/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Não deixar coisas de valor dentro da barraca: dinheiro, eletrônicos, documentos, </a:t>
            </a:r>
            <a:r>
              <a:rPr lang="pt-BR" sz="1800" dirty="0" err="1" smtClean="0">
                <a:solidFill>
                  <a:srgbClr val="0091AC"/>
                </a:solidFill>
                <a:latin typeface="Museo 300"/>
              </a:rPr>
              <a:t>etc</a:t>
            </a: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Trancar a barraca com cadeado de código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Deixar o saco de dormir sempre ensacado</a:t>
            </a:r>
          </a:p>
          <a:p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Não largar a mochila de ataque em qualquer lugar, ficar sempre de </a:t>
            </a:r>
            <a:r>
              <a:rPr lang="pt-BR" sz="1800" dirty="0" smtClean="0">
                <a:solidFill>
                  <a:srgbClr val="0091AC"/>
                </a:solidFill>
                <a:latin typeface="Museo 300"/>
              </a:rPr>
              <a:t>olho</a:t>
            </a:r>
            <a:endParaRPr lang="bg-BG" sz="1800" dirty="0" smtClean="0">
              <a:solidFill>
                <a:srgbClr val="0091AC"/>
              </a:solidFill>
              <a:latin typeface="Museo 300"/>
            </a:endParaRPr>
          </a:p>
          <a:p>
            <a:r>
              <a:rPr lang="bg-BG" sz="1800" dirty="0" smtClean="0">
                <a:solidFill>
                  <a:srgbClr val="0091AC"/>
                </a:solidFill>
                <a:latin typeface="Museo 300"/>
              </a:rPr>
              <a:t>Guardar documentos e dinheiro na </a:t>
            </a:r>
            <a:r>
              <a:rPr lang="bg-BG" sz="1800" dirty="0" smtClean="0">
                <a:solidFill>
                  <a:srgbClr val="0091AC"/>
                </a:solidFill>
                <a:latin typeface="Museo 300"/>
              </a:rPr>
              <a:t>“doleira”</a:t>
            </a:r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endParaRPr lang="pt-BR" sz="1800" dirty="0" smtClean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endParaRPr lang="pt-BR" sz="1800" dirty="0">
              <a:solidFill>
                <a:srgbClr val="0091AC"/>
              </a:solidFill>
              <a:latin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/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marL="0" lvl="0" indent="0">
              <a:buNone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pPr lvl="0">
              <a:buFontTx/>
              <a:buChar char="-"/>
            </a:pPr>
            <a:endParaRPr lang="pt-BR" sz="1800" dirty="0" smtClean="0">
              <a:solidFill>
                <a:srgbClr val="0091AC"/>
              </a:solidFill>
              <a:latin typeface="Museo 300"/>
              <a:cs typeface="Museo 3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>
                <a:solidFill>
                  <a:srgbClr val="033163"/>
                </a:solidFill>
                <a:latin typeface="Museo 700"/>
                <a:cs typeface="Museo 700"/>
              </a:rPr>
              <a:t>No Acampamento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1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525</Words>
  <Application>Microsoft Macintosh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Dicas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</dc:creator>
  <cp:lastModifiedBy>Lia Kaori Nishizawa</cp:lastModifiedBy>
  <cp:revision>54</cp:revision>
  <dcterms:created xsi:type="dcterms:W3CDTF">2014-03-03T15:51:30Z</dcterms:created>
  <dcterms:modified xsi:type="dcterms:W3CDTF">2017-05-15T11:29:54Z</dcterms:modified>
</cp:coreProperties>
</file>